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449" r:id="rId4"/>
    <p:sldId id="450" r:id="rId5"/>
    <p:sldId id="451" r:id="rId6"/>
    <p:sldId id="452" r:id="rId7"/>
    <p:sldId id="453" r:id="rId8"/>
    <p:sldId id="454" r:id="rId9"/>
    <p:sldId id="455" r:id="rId10"/>
    <p:sldId id="456" r:id="rId11"/>
    <p:sldId id="457" r:id="rId12"/>
    <p:sldId id="458" r:id="rId13"/>
    <p:sldId id="459" r:id="rId14"/>
    <p:sldId id="460" r:id="rId15"/>
    <p:sldId id="461" r:id="rId16"/>
    <p:sldId id="462" r:id="rId17"/>
    <p:sldId id="463" r:id="rId18"/>
    <p:sldId id="464" r:id="rId19"/>
    <p:sldId id="465" r:id="rId20"/>
    <p:sldId id="466" r:id="rId21"/>
    <p:sldId id="467" r:id="rId22"/>
  </p:sldIdLst>
  <p:sldSz cx="9144000" cy="6858000" type="screen4x3"/>
  <p:notesSz cx="6858000" cy="9144000"/>
  <p:custDataLst>
    <p:tags r:id="rId26"/>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8" name="文本框 7"/>
          <p:cNvSpPr txBox="1"/>
          <p:nvPr userDrawn="1"/>
        </p:nvSpPr>
        <p:spPr>
          <a:xfrm>
            <a:off x="10093960" y="3302635"/>
            <a:ext cx="3048000" cy="368300"/>
          </a:xfrm>
          <a:prstGeom prst="rect">
            <a:avLst/>
          </a:prstGeom>
          <a:noFill/>
        </p:spPr>
        <p:txBody>
          <a:bodyPr wrap="square" rtlCol="0">
            <a:spAutoFit/>
          </a:bodyPr>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3400" y="3124200"/>
            <a:ext cx="7086600" cy="1600200"/>
          </a:xfrm>
        </p:spPr>
        <p:txBody>
          <a:bodyPr>
            <a:normAutofit fontScale="90000"/>
          </a:bodyPr>
          <a:lstStyle/>
          <a:p>
            <a:pPr algn="ctr"/>
            <a:r>
              <a:rPr lang="zh-CN" altLang="en-US" sz="8900" i="0" dirty="0" smtClean="0">
                <a:solidFill>
                  <a:srgbClr val="FF0000"/>
                </a:solidFill>
                <a:effectLst/>
                <a:latin typeface="华文琥珀" panose="02010800040101010101" pitchFamily="2" charset="-122"/>
                <a:ea typeface="华文琥珀" panose="02010800040101010101" pitchFamily="2" charset="-122"/>
              </a:rPr>
              <a:t>   国际金融</a:t>
            </a:r>
            <a:br>
              <a:rPr lang="en-US" altLang="zh-CN" sz="6000" i="0" dirty="0" smtClean="0">
                <a:solidFill>
                  <a:srgbClr val="FF0000"/>
                </a:solidFill>
                <a:ea typeface="宋体" panose="02010600030101010101" pitchFamily="2" charset="-122"/>
              </a:rPr>
            </a:br>
            <a:br>
              <a:rPr lang="en-US" altLang="zh-CN" sz="6000" i="0" dirty="0" smtClean="0">
                <a:solidFill>
                  <a:srgbClr val="FF0000"/>
                </a:solidFill>
                <a:ea typeface="宋体" panose="02010600030101010101" pitchFamily="2" charset="-122"/>
              </a:rPr>
            </a:br>
            <a:r>
              <a:rPr lang="en-US" altLang="zh-CN" sz="6000" i="0" dirty="0" smtClean="0">
                <a:solidFill>
                  <a:srgbClr val="FF0000"/>
                </a:solidFill>
                <a:ea typeface="宋体" panose="02010600030101010101" pitchFamily="2" charset="-122"/>
              </a:rPr>
              <a:t>    </a:t>
            </a:r>
            <a:r>
              <a:rPr lang="zh-CN" altLang="en-US" sz="4000" dirty="0" smtClean="0">
                <a:solidFill>
                  <a:srgbClr val="FF0000"/>
                </a:solidFill>
                <a:latin typeface="华文楷体" panose="02010600040101010101" pitchFamily="2" charset="-122"/>
                <a:ea typeface="华文楷体" panose="02010600040101010101" pitchFamily="2" charset="-122"/>
              </a:rPr>
              <a:t>第</a:t>
            </a:r>
            <a:r>
              <a:rPr lang="en-US" altLang="zh-CN" sz="4000" dirty="0" smtClean="0">
                <a:solidFill>
                  <a:srgbClr val="FF0000"/>
                </a:solidFill>
                <a:latin typeface="华文楷体" panose="02010600040101010101" pitchFamily="2" charset="-122"/>
                <a:ea typeface="华文楷体" panose="02010600040101010101" pitchFamily="2" charset="-122"/>
              </a:rPr>
              <a:t>11</a:t>
            </a:r>
            <a:r>
              <a:rPr lang="zh-CN" altLang="en-US" sz="4000" dirty="0" smtClean="0">
                <a:solidFill>
                  <a:srgbClr val="FF0000"/>
                </a:solidFill>
                <a:latin typeface="华文楷体" panose="02010600040101010101" pitchFamily="2" charset="-122"/>
                <a:ea typeface="华文楷体" panose="02010600040101010101" pitchFamily="2" charset="-122"/>
              </a:rPr>
              <a:t>章  </a:t>
            </a:r>
            <a:r>
              <a:rPr lang="zh-CN" altLang="en-US" sz="4000" i="0" dirty="0" smtClean="0">
                <a:solidFill>
                  <a:srgbClr val="FF0000"/>
                </a:solidFill>
                <a:latin typeface="华文楷体" panose="02010600040101010101" pitchFamily="2" charset="-122"/>
                <a:ea typeface="华文楷体" panose="02010600040101010101" pitchFamily="2" charset="-122"/>
              </a:rPr>
              <a:t>外债管理</a:t>
            </a:r>
            <a:br>
              <a:rPr lang="en-US" altLang="zh-CN" sz="4000" i="0" dirty="0" smtClean="0">
                <a:solidFill>
                  <a:srgbClr val="FF0000"/>
                </a:solidFill>
                <a:latin typeface="华文楷体" panose="02010600040101010101" pitchFamily="2" charset="-122"/>
                <a:ea typeface="华文楷体" panose="02010600040101010101" pitchFamily="2" charset="-122"/>
              </a:rPr>
            </a:br>
            <a:r>
              <a:rPr lang="en-US" altLang="zh-CN" sz="4000" i="0" dirty="0" smtClean="0">
                <a:solidFill>
                  <a:srgbClr val="FF0000"/>
                </a:solidFill>
                <a:latin typeface="华文楷体" panose="02010600040101010101" pitchFamily="2" charset="-122"/>
                <a:ea typeface="华文楷体" panose="02010600040101010101" pitchFamily="2" charset="-122"/>
              </a:rPr>
              <a:t>                     </a:t>
            </a:r>
            <a:endParaRPr lang="en-US" altLang="zh-CN" sz="7300" i="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标题 168961"/>
          <p:cNvSpPr>
            <a:spLocks noGrp="1"/>
          </p:cNvSpPr>
          <p:nvPr>
            <p:ph type="title"/>
          </p:nvPr>
        </p:nvSpPr>
        <p:spPr/>
        <p:txBody>
          <a:bodyPr anchor="ctr" anchorCtr="0"/>
          <a:p>
            <a:endParaRPr dirty="0">
              <a:ea typeface="宋体" panose="02010600030101010101" pitchFamily="2" charset="-122"/>
            </a:endParaRPr>
          </a:p>
        </p:txBody>
      </p:sp>
      <p:sp>
        <p:nvSpPr>
          <p:cNvPr id="168963" name="文本占位符 168962"/>
          <p:cNvSpPr>
            <a:spLocks noGrp="1"/>
          </p:cNvSpPr>
          <p:nvPr>
            <p:ph type="body" idx="1"/>
          </p:nvPr>
        </p:nvSpPr>
        <p:spPr>
          <a:xfrm>
            <a:off x="381000" y="1524000"/>
            <a:ext cx="8382000" cy="5029200"/>
          </a:xfrm>
        </p:spPr>
        <p:txBody>
          <a:bodyPr/>
          <a:p>
            <a:r>
              <a:rPr lang="zh-CN" altLang="en-US" sz="2800" b="1" dirty="0">
                <a:latin typeface="黑体" panose="02010609060101010101" charset="-122"/>
                <a:ea typeface="黑体" panose="02010609060101010101" charset="-122"/>
              </a:rPr>
              <a:t>四、外债风险管理</a:t>
            </a:r>
            <a:endParaRPr lang="zh-CN" altLang="en-US" sz="2800" b="1" dirty="0">
              <a:latin typeface="黑体" panose="02010609060101010101" charset="-122"/>
              <a:ea typeface="黑体" panose="02010609060101010101" charset="-122"/>
            </a:endParaRPr>
          </a:p>
          <a:p>
            <a:r>
              <a:rPr lang="zh-CN" altLang="en-US" sz="2800" b="1" dirty="0">
                <a:latin typeface="黑体" panose="02010609060101010101" charset="-122"/>
                <a:ea typeface="黑体" panose="02010609060101010101" charset="-122"/>
              </a:rPr>
              <a:t>五、外债管理机构的职能</a:t>
            </a:r>
            <a:endParaRPr lang="zh-CN" altLang="en-US" sz="2800" b="1" dirty="0">
              <a:latin typeface="黑体" panose="02010609060101010101" charset="-122"/>
              <a:ea typeface="黑体" panose="02010609060101010101" charset="-122"/>
            </a:endParaRPr>
          </a:p>
          <a:p>
            <a:r>
              <a:rPr lang="en-US" altLang="zh-CN" sz="2800" b="1">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政策职能</a:t>
            </a:r>
            <a:endParaRPr lang="zh-CN" altLang="en-US" sz="2800" b="1" dirty="0">
              <a:latin typeface="宋体" panose="02010600030101010101" pitchFamily="2" charset="-122"/>
              <a:ea typeface="宋体" panose="02010600030101010101" pitchFamily="2" charset="-122"/>
            </a:endParaRPr>
          </a:p>
          <a:p>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管理职能</a:t>
            </a:r>
            <a:endParaRPr lang="zh-CN" altLang="en-US" sz="2800" b="1" dirty="0">
              <a:latin typeface="宋体" panose="02010600030101010101" pitchFamily="2" charset="-122"/>
              <a:ea typeface="宋体" panose="02010600030101010101" pitchFamily="2" charset="-122"/>
            </a:endParaRPr>
          </a:p>
          <a:p>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监控职能</a:t>
            </a:r>
            <a:endParaRPr lang="zh-CN" altLang="en-US" sz="2800" b="1" dirty="0">
              <a:latin typeface="宋体" panose="02010600030101010101" pitchFamily="2" charset="-122"/>
              <a:ea typeface="宋体" panose="02010600030101010101" pitchFamily="2" charset="-122"/>
            </a:endParaRPr>
          </a:p>
          <a:p>
            <a:r>
              <a:rPr lang="en-US" altLang="zh-CN" sz="2800" b="1">
                <a:latin typeface="宋体" panose="02010600030101010101" pitchFamily="2" charset="-122"/>
                <a:ea typeface="宋体" panose="02010600030101010101" pitchFamily="2" charset="-122"/>
              </a:rPr>
              <a:t>4.</a:t>
            </a:r>
            <a:r>
              <a:rPr lang="zh-CN" altLang="en-US" sz="2800" b="1" dirty="0">
                <a:latin typeface="宋体" panose="02010600030101010101" pitchFamily="2" charset="-122"/>
                <a:ea typeface="宋体" panose="02010600030101010101" pitchFamily="2" charset="-122"/>
              </a:rPr>
              <a:t>统计职能</a:t>
            </a:r>
            <a:endParaRPr lang="zh-CN" altLang="en-US" sz="2800" b="1" dirty="0">
              <a:latin typeface="宋体" panose="02010600030101010101" pitchFamily="2" charset="-122"/>
              <a:ea typeface="宋体" panose="02010600030101010101" pitchFamily="2" charset="-122"/>
            </a:endParaRPr>
          </a:p>
          <a:p>
            <a:r>
              <a:rPr lang="en-US" altLang="zh-CN" sz="2800" b="1">
                <a:latin typeface="宋体" panose="02010600030101010101" pitchFamily="2" charset="-122"/>
                <a:ea typeface="宋体" panose="02010600030101010101" pitchFamily="2" charset="-122"/>
              </a:rPr>
              <a:t>5.</a:t>
            </a:r>
            <a:r>
              <a:rPr lang="zh-CN" altLang="en-US" sz="2800" b="1" dirty="0">
                <a:latin typeface="宋体" panose="02010600030101010101" pitchFamily="2" charset="-122"/>
                <a:ea typeface="宋体" panose="02010600030101010101" pitchFamily="2" charset="-122"/>
              </a:rPr>
              <a:t>服务职能</a:t>
            </a:r>
            <a:endParaRPr lang="zh-CN" altLang="en-US" sz="2800" dirty="0">
              <a:ea typeface="宋体" panose="02010600030101010101" pitchFamily="2" charset="-12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标题 166913"/>
          <p:cNvSpPr>
            <a:spLocks noGrp="1"/>
          </p:cNvSpPr>
          <p:nvPr>
            <p:ph type="title"/>
          </p:nvPr>
        </p:nvSpPr>
        <p:spPr/>
        <p:txBody>
          <a:bodyPr anchor="ctr" anchorCtr="0"/>
          <a:p>
            <a:endParaRPr dirty="0">
              <a:ea typeface="宋体" panose="02010600030101010101" pitchFamily="2" charset="-122"/>
            </a:endParaRPr>
          </a:p>
        </p:txBody>
      </p:sp>
      <p:sp>
        <p:nvSpPr>
          <p:cNvPr id="166915" name="文本占位符 166914"/>
          <p:cNvSpPr>
            <a:spLocks noGrp="1"/>
          </p:cNvSpPr>
          <p:nvPr>
            <p:ph type="body" idx="1"/>
          </p:nvPr>
        </p:nvSpPr>
        <p:spPr>
          <a:xfrm>
            <a:off x="381000" y="1524000"/>
            <a:ext cx="8382000" cy="5181600"/>
          </a:xfrm>
        </p:spPr>
        <p:txBody>
          <a:bodyPr/>
          <a:p>
            <a:pPr>
              <a:lnSpc>
                <a:spcPct val="90000"/>
              </a:lnSpc>
            </a:pPr>
            <a:r>
              <a:rPr lang="zh-CN" altLang="en-US" b="1" dirty="0">
                <a:latin typeface="黑体" panose="02010609060101010101" charset="-122"/>
                <a:ea typeface="黑体" panose="02010609060101010101" charset="-122"/>
              </a:rPr>
              <a:t>六、</a:t>
            </a:r>
            <a:r>
              <a:rPr lang="en-US" altLang="zh-CN" b="1" dirty="0">
                <a:latin typeface="黑体" panose="02010609060101010101" charset="-122"/>
                <a:ea typeface="黑体" panose="02010609060101010101" charset="-122"/>
              </a:rPr>
              <a:t>70</a:t>
            </a:r>
            <a:r>
              <a:rPr lang="zh-CN" altLang="en-US" b="1" dirty="0">
                <a:latin typeface="黑体" panose="02010609060101010101" charset="-122"/>
                <a:ea typeface="黑体" panose="02010609060101010101" charset="-122"/>
              </a:rPr>
              <a:t>年代债务危机</a:t>
            </a:r>
            <a:endParaRPr lang="zh-CN" altLang="en-US" b="1" dirty="0">
              <a:latin typeface="黑体" panose="02010609060101010101" charset="-122"/>
              <a:ea typeface="黑体" panose="02010609060101010101" charset="-122"/>
            </a:endParaRPr>
          </a:p>
          <a:p>
            <a:pPr>
              <a:lnSpc>
                <a:spcPct val="90000"/>
              </a:lnSpc>
            </a:pPr>
            <a:r>
              <a:rPr lang="en-US" altLang="zh-CN" b="1">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债务危机的爆发</a:t>
            </a:r>
            <a:endParaRPr lang="zh-CN" altLang="en-US" b="1" dirty="0">
              <a:latin typeface="宋体" panose="02010600030101010101" pitchFamily="2" charset="-122"/>
              <a:ea typeface="宋体" panose="02010600030101010101" pitchFamily="2" charset="-122"/>
            </a:endParaRPr>
          </a:p>
          <a:p>
            <a:pPr>
              <a:lnSpc>
                <a:spcPct val="90000"/>
              </a:lnSpc>
            </a:pPr>
            <a:r>
              <a:rPr lang="en-US" altLang="zh-CN" b="1">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债务危机爆发的原因</a:t>
            </a:r>
            <a:endParaRPr lang="zh-CN" altLang="en-US" b="1" dirty="0">
              <a:latin typeface="宋体" panose="02010600030101010101" pitchFamily="2" charset="-122"/>
              <a:ea typeface="宋体" panose="02010600030101010101" pitchFamily="2" charset="-122"/>
            </a:endParaRPr>
          </a:p>
          <a:p>
            <a:pPr>
              <a:lnSpc>
                <a:spcPct val="90000"/>
              </a:lnSpc>
            </a:pPr>
            <a:r>
              <a:rPr lang="zh-CN" altLang="en-US" b="1" dirty="0">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）债务危机爆发的内因：</a:t>
            </a:r>
            <a:endParaRPr lang="zh-CN" altLang="en-US" b="1" dirty="0">
              <a:latin typeface="宋体" panose="02010600030101010101" pitchFamily="2" charset="-122"/>
              <a:ea typeface="宋体" panose="02010600030101010101" pitchFamily="2" charset="-122"/>
            </a:endParaRPr>
          </a:p>
          <a:p>
            <a:pPr>
              <a:lnSpc>
                <a:spcPct val="90000"/>
              </a:lnSpc>
            </a:pPr>
            <a:r>
              <a:rPr lang="zh-CN" altLang="en-US" b="1" dirty="0">
                <a:latin typeface="宋体" panose="02010600030101010101" pitchFamily="2" charset="-122"/>
                <a:ea typeface="宋体" panose="02010600030101010101" pitchFamily="2" charset="-122"/>
              </a:rPr>
              <a:t>   外债资金利用率低；财政和货币政策出现失误。</a:t>
            </a:r>
            <a:endParaRPr lang="zh-CN" altLang="en-US" b="1" dirty="0">
              <a:latin typeface="宋体" panose="02010600030101010101" pitchFamily="2" charset="-122"/>
              <a:ea typeface="宋体" panose="02010600030101010101" pitchFamily="2" charset="-122"/>
            </a:endParaRPr>
          </a:p>
          <a:p>
            <a:pPr>
              <a:lnSpc>
                <a:spcPct val="90000"/>
              </a:lnSpc>
            </a:pPr>
            <a:r>
              <a:rPr lang="zh-CN" altLang="en-US" b="1" dirty="0">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）债务危机爆发的外因：</a:t>
            </a:r>
            <a:endParaRPr lang="zh-CN" altLang="en-US" b="1" dirty="0">
              <a:latin typeface="宋体" panose="02010600030101010101" pitchFamily="2" charset="-122"/>
              <a:ea typeface="宋体" panose="02010600030101010101" pitchFamily="2" charset="-122"/>
            </a:endParaRPr>
          </a:p>
          <a:p>
            <a:pPr>
              <a:lnSpc>
                <a:spcPct val="90000"/>
              </a:lnSpc>
            </a:pPr>
            <a:r>
              <a:rPr lang="zh-CN" altLang="en-US" b="1" dirty="0">
                <a:latin typeface="宋体" panose="02010600030101010101" pitchFamily="2" charset="-122"/>
                <a:ea typeface="宋体" panose="02010600030101010101" pitchFamily="2" charset="-122"/>
              </a:rPr>
              <a:t>   世界经济的衰退；工业国家采取紧缩性货币政策；商业银行没有采取控制风险的有效措施。</a:t>
            </a:r>
            <a:endParaRPr lang="zh-CN" altLang="en-US" b="1" dirty="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标题 160769"/>
          <p:cNvSpPr>
            <a:spLocks noGrp="1"/>
          </p:cNvSpPr>
          <p:nvPr>
            <p:ph type="title"/>
          </p:nvPr>
        </p:nvSpPr>
        <p:spPr/>
        <p:txBody>
          <a:bodyPr anchor="ctr" anchorCtr="0"/>
          <a:p>
            <a:endParaRPr dirty="0">
              <a:ea typeface="宋体" panose="02010600030101010101" pitchFamily="2" charset="-122"/>
            </a:endParaRPr>
          </a:p>
        </p:txBody>
      </p:sp>
      <p:sp>
        <p:nvSpPr>
          <p:cNvPr id="160771" name="文本占位符 160770"/>
          <p:cNvSpPr>
            <a:spLocks noGrp="1"/>
          </p:cNvSpPr>
          <p:nvPr>
            <p:ph type="body" idx="1"/>
          </p:nvPr>
        </p:nvSpPr>
        <p:spPr>
          <a:xfrm>
            <a:off x="381000" y="1524000"/>
            <a:ext cx="8382000" cy="5105400"/>
          </a:xfrm>
        </p:spPr>
        <p:txBody>
          <a:bodyPr/>
          <a:p>
            <a:r>
              <a:rPr lang="en-US" altLang="zh-CN" b="1">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债务危机的影响和解决</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）最初解决方案（</a:t>
            </a:r>
            <a:r>
              <a:rPr lang="en-US" altLang="zh-CN" b="1">
                <a:latin typeface="宋体" panose="02010600030101010101" pitchFamily="2" charset="-122"/>
                <a:ea typeface="宋体" panose="02010600030101010101" pitchFamily="2" charset="-122"/>
              </a:rPr>
              <a:t>1982-1984</a:t>
            </a:r>
            <a:r>
              <a:rPr lang="zh-CN" altLang="en-US" b="1" dirty="0">
                <a:latin typeface="宋体" panose="02010600030101010101" pitchFamily="2" charset="-122"/>
                <a:ea typeface="宋体" panose="02010600030101010101" pitchFamily="2" charset="-122"/>
              </a:rPr>
              <a:t>）</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）贝克计划（</a:t>
            </a:r>
            <a:r>
              <a:rPr lang="en-US" altLang="zh-CN" b="1">
                <a:latin typeface="宋体" panose="02010600030101010101" pitchFamily="2" charset="-122"/>
                <a:ea typeface="宋体" panose="02010600030101010101" pitchFamily="2" charset="-122"/>
              </a:rPr>
              <a:t>1985-1988</a:t>
            </a:r>
            <a:r>
              <a:rPr lang="zh-CN" altLang="en-US" b="1" dirty="0">
                <a:latin typeface="宋体" panose="02010600030101010101" pitchFamily="2" charset="-122"/>
                <a:ea typeface="宋体" panose="02010600030101010101" pitchFamily="2" charset="-122"/>
              </a:rPr>
              <a:t>）</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）布雷迪计划（</a:t>
            </a:r>
            <a:r>
              <a:rPr lang="en-US" altLang="zh-CN" b="1">
                <a:latin typeface="宋体" panose="02010600030101010101" pitchFamily="2" charset="-122"/>
                <a:ea typeface="宋体" panose="02010600030101010101" pitchFamily="2" charset="-122"/>
              </a:rPr>
              <a:t>1989</a:t>
            </a:r>
            <a:r>
              <a:rPr lang="zh-CN" altLang="en-US" b="1" dirty="0">
                <a:latin typeface="宋体" panose="02010600030101010101" pitchFamily="2" charset="-122"/>
                <a:ea typeface="宋体" panose="02010600030101010101" pitchFamily="2" charset="-122"/>
              </a:rPr>
              <a:t>年以后）</a:t>
            </a:r>
            <a:endParaRPr lang="zh-CN" altLang="en-US" b="1" dirty="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10" name="标题 196609"/>
          <p:cNvSpPr>
            <a:spLocks noGrp="1"/>
          </p:cNvSpPr>
          <p:nvPr>
            <p:ph type="title"/>
          </p:nvPr>
        </p:nvSpPr>
        <p:spPr/>
        <p:txBody>
          <a:bodyPr anchor="ctr" anchorCtr="0"/>
          <a:p>
            <a:endParaRPr dirty="0">
              <a:ea typeface="宋体" panose="02010600030101010101" pitchFamily="2" charset="-122"/>
            </a:endParaRPr>
          </a:p>
        </p:txBody>
      </p:sp>
      <p:sp>
        <p:nvSpPr>
          <p:cNvPr id="196611" name="文本占位符 196610"/>
          <p:cNvSpPr>
            <a:spLocks noGrp="1"/>
          </p:cNvSpPr>
          <p:nvPr>
            <p:ph type="body" idx="1"/>
          </p:nvPr>
        </p:nvSpPr>
        <p:spPr>
          <a:xfrm>
            <a:off x="228600" y="1524000"/>
            <a:ext cx="7848600" cy="4876800"/>
          </a:xfrm>
        </p:spPr>
        <p:txBody>
          <a:bodyPr/>
          <a:p>
            <a:r>
              <a:rPr lang="zh-CN" altLang="en-US" b="1" dirty="0">
                <a:latin typeface="宋体" panose="02010600030101010101" pitchFamily="2" charset="-122"/>
                <a:ea typeface="宋体" panose="02010600030101010101" pitchFamily="2" charset="-122"/>
              </a:rPr>
              <a:t>七、欧洲债务危机</a:t>
            </a:r>
            <a:endParaRPr lang="zh-CN" altLang="en-US" b="1" dirty="0">
              <a:latin typeface="宋体" panose="02010600030101010101" pitchFamily="2" charset="-122"/>
              <a:ea typeface="宋体" panose="02010600030101010101" pitchFamily="2" charset="-122"/>
            </a:endParaRPr>
          </a:p>
          <a:p>
            <a:r>
              <a:rPr lang="en-US" altLang="zh-CN" b="1" dirty="0">
                <a:solidFill>
                  <a:srgbClr val="FF3300"/>
                </a:solidFill>
                <a:latin typeface="宋体" panose="02010600030101010101" pitchFamily="2" charset="-122"/>
                <a:ea typeface="宋体" panose="02010600030101010101" pitchFamily="2" charset="-122"/>
              </a:rPr>
              <a:t>1.</a:t>
            </a:r>
            <a:r>
              <a:rPr lang="zh-CN" altLang="en-US" b="1" dirty="0">
                <a:solidFill>
                  <a:srgbClr val="FF3300"/>
                </a:solidFill>
                <a:latin typeface="宋体" panose="02010600030101010101" pitchFamily="2" charset="-122"/>
                <a:ea typeface="宋体" panose="02010600030101010101" pitchFamily="2" charset="-122"/>
              </a:rPr>
              <a:t>外部原因</a:t>
            </a:r>
            <a:endParaRPr lang="zh-CN" altLang="en-US" b="1" dirty="0">
              <a:solidFill>
                <a:srgbClr val="FF3300"/>
              </a:solidFill>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 </a:t>
            </a: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）金融危机中政府加杠杆化使债务负担加重 </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 </a:t>
            </a:r>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）评级机构煽风点火，助推危机蔓延</a:t>
            </a:r>
            <a:r>
              <a:rPr lang="zh-CN" altLang="en-US" dirty="0">
                <a:ea typeface="宋体" panose="02010600030101010101" pitchFamily="2" charset="-122"/>
              </a:rPr>
              <a:t> </a:t>
            </a:r>
            <a:endParaRPr lang="zh-CN" altLang="en-US" dirty="0">
              <a:ea typeface="宋体" panose="02010600030101010101" pitchFamily="2" charset="-122"/>
            </a:endParaRPr>
          </a:p>
          <a:p>
            <a:r>
              <a:rPr lang="en-US" altLang="zh-CN" b="1" dirty="0">
                <a:solidFill>
                  <a:srgbClr val="FF3300"/>
                </a:solidFill>
                <a:latin typeface="宋体" panose="02010600030101010101" pitchFamily="2" charset="-122"/>
                <a:ea typeface="宋体" panose="02010600030101010101" pitchFamily="2" charset="-122"/>
              </a:rPr>
              <a:t>2.</a:t>
            </a:r>
            <a:r>
              <a:rPr lang="zh-CN" altLang="en-US" b="1" dirty="0">
                <a:solidFill>
                  <a:srgbClr val="FF3300"/>
                </a:solidFill>
                <a:latin typeface="宋体" panose="02010600030101010101" pitchFamily="2" charset="-122"/>
                <a:ea typeface="宋体" panose="02010600030101010101" pitchFamily="2" charset="-122"/>
              </a:rPr>
              <a:t>内部原因</a:t>
            </a:r>
            <a:endParaRPr lang="zh-CN" altLang="en-US" b="1" dirty="0">
              <a:solidFill>
                <a:srgbClr val="FF3300"/>
              </a:solidFill>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 </a:t>
            </a: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）产业结构不平衡：</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  实体经济空心化，经济发展脆弱</a:t>
            </a:r>
            <a:r>
              <a:rPr lang="zh-CN" altLang="en-US" dirty="0">
                <a:ea typeface="宋体" panose="02010600030101010101" pitchFamily="2" charset="-122"/>
              </a:rPr>
              <a:t> </a:t>
            </a:r>
            <a:endParaRPr lang="zh-CN" altLang="en-US" dirty="0">
              <a:ea typeface="宋体" panose="02010600030101010101" pitchFamily="2"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4" name="标题 197633"/>
          <p:cNvSpPr>
            <a:spLocks noGrp="1"/>
          </p:cNvSpPr>
          <p:nvPr>
            <p:ph type="title"/>
          </p:nvPr>
        </p:nvSpPr>
        <p:spPr/>
        <p:txBody>
          <a:bodyPr anchor="ctr" anchorCtr="0"/>
          <a:p>
            <a:endParaRPr dirty="0">
              <a:ea typeface="宋体" panose="02010600030101010101" pitchFamily="2" charset="-122"/>
            </a:endParaRPr>
          </a:p>
        </p:txBody>
      </p:sp>
      <p:sp>
        <p:nvSpPr>
          <p:cNvPr id="197635" name="文本占位符 197634"/>
          <p:cNvSpPr>
            <a:spLocks noGrp="1"/>
          </p:cNvSpPr>
          <p:nvPr>
            <p:ph type="body" idx="1"/>
          </p:nvPr>
        </p:nvSpPr>
        <p:spPr>
          <a:xfrm>
            <a:off x="152400" y="1600200"/>
            <a:ext cx="7924800" cy="4724400"/>
          </a:xfrm>
        </p:spPr>
        <p:txBody>
          <a:bodyPr/>
          <a:p>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）工业基础薄弱，而主要依靠服务业推动经济发展的葡萄牙经济基础比较脆弱</a:t>
            </a:r>
            <a:r>
              <a:rPr lang="zh-CN" altLang="en-US" dirty="0">
                <a:ea typeface="宋体" panose="02010600030101010101" pitchFamily="2" charset="-122"/>
              </a:rPr>
              <a:t> </a:t>
            </a:r>
            <a:endParaRPr lang="zh-CN" altLang="en-US" dirty="0">
              <a:ea typeface="宋体" panose="02010600030101010101" pitchFamily="2" charset="-122"/>
            </a:endParaRPr>
          </a:p>
          <a:p>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）人口结构不平衡：逐步进入老龄化</a:t>
            </a:r>
            <a:r>
              <a:rPr lang="zh-CN" altLang="en-US" dirty="0">
                <a:ea typeface="宋体" panose="02010600030101010101" pitchFamily="2" charset="-122"/>
              </a:rPr>
              <a:t> </a:t>
            </a:r>
            <a:endParaRPr lang="zh-CN" altLang="en-US" dirty="0">
              <a:ea typeface="宋体" panose="02010600030101010101" pitchFamily="2" charset="-122"/>
            </a:endParaRPr>
          </a:p>
          <a:p>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）刚性的社会福利制度</a:t>
            </a:r>
            <a:endParaRPr lang="zh-CN" altLang="en-US" b="1" dirty="0">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8" name="标题 198657"/>
          <p:cNvSpPr>
            <a:spLocks noGrp="1"/>
          </p:cNvSpPr>
          <p:nvPr>
            <p:ph type="title"/>
          </p:nvPr>
        </p:nvSpPr>
        <p:spPr/>
        <p:txBody>
          <a:bodyPr anchor="ctr" anchorCtr="0"/>
          <a:p>
            <a:endParaRPr dirty="0">
              <a:ea typeface="宋体" panose="02010600030101010101" pitchFamily="2" charset="-122"/>
            </a:endParaRPr>
          </a:p>
        </p:txBody>
      </p:sp>
      <p:sp>
        <p:nvSpPr>
          <p:cNvPr id="198659" name="文本占位符 198658"/>
          <p:cNvSpPr>
            <a:spLocks noGrp="1"/>
          </p:cNvSpPr>
          <p:nvPr>
            <p:ph type="body" idx="1"/>
          </p:nvPr>
        </p:nvSpPr>
        <p:spPr>
          <a:xfrm>
            <a:off x="228600" y="1600200"/>
            <a:ext cx="7772400" cy="4800600"/>
          </a:xfrm>
        </p:spPr>
        <p:txBody>
          <a:bodyPr/>
          <a:p>
            <a:r>
              <a:rPr lang="en-US" altLang="zh-CN" b="1" dirty="0">
                <a:solidFill>
                  <a:srgbClr val="FF3300"/>
                </a:solidFill>
                <a:latin typeface="宋体" panose="02010600030101010101" pitchFamily="2" charset="-122"/>
                <a:ea typeface="宋体" panose="02010600030101010101" pitchFamily="2" charset="-122"/>
              </a:rPr>
              <a:t>3.</a:t>
            </a:r>
            <a:r>
              <a:rPr lang="zh-CN" altLang="en-US" b="1" dirty="0">
                <a:solidFill>
                  <a:srgbClr val="FF3300"/>
                </a:solidFill>
                <a:latin typeface="宋体" panose="02010600030101010101" pitchFamily="2" charset="-122"/>
                <a:ea typeface="宋体" panose="02010600030101010101" pitchFamily="2" charset="-122"/>
              </a:rPr>
              <a:t>根本原因：</a:t>
            </a:r>
            <a:r>
              <a:rPr lang="zh-CN" altLang="en-US" b="1" dirty="0">
                <a:latin typeface="宋体" panose="02010600030101010101" pitchFamily="2" charset="-122"/>
                <a:ea typeface="宋体" panose="02010600030101010101" pitchFamily="2" charset="-122"/>
              </a:rPr>
              <a:t>欧元区制度缺陷</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各国无法有效弥补赤字</a:t>
            </a:r>
            <a:endParaRPr lang="zh-CN" altLang="en-US" b="1" dirty="0">
              <a:latin typeface="宋体" panose="02010600030101010101" pitchFamily="2" charset="-122"/>
              <a:ea typeface="宋体" panose="02010600030101010101" pitchFamily="2" charset="-122"/>
            </a:endParaRPr>
          </a:p>
          <a:p>
            <a:r>
              <a:rPr lang="zh-CN" altLang="en-US" b="1" dirty="0">
                <a:ea typeface="宋体" panose="02010600030101010101" pitchFamily="2" charset="-122"/>
              </a:rPr>
              <a:t>第一，货币制度与财政制度不能统一，协调成本过高。</a:t>
            </a:r>
            <a:r>
              <a:rPr lang="zh-CN" altLang="en-US" dirty="0">
                <a:ea typeface="宋体" panose="02010600030101010101" pitchFamily="2" charset="-122"/>
              </a:rPr>
              <a:t> </a:t>
            </a:r>
            <a:endParaRPr lang="zh-CN" altLang="en-US" dirty="0">
              <a:ea typeface="宋体" panose="02010600030101010101" pitchFamily="2" charset="-122"/>
            </a:endParaRPr>
          </a:p>
          <a:p>
            <a:r>
              <a:rPr lang="zh-CN" altLang="en-US" b="1" dirty="0">
                <a:ea typeface="宋体" panose="02010600030101010101" pitchFamily="2" charset="-122"/>
              </a:rPr>
              <a:t>第二，欧盟各国劳动力无法自由流动，各国不同的公司税税率导致资本的流入，从而造成经济的泡沫化。</a:t>
            </a:r>
            <a:r>
              <a:rPr lang="zh-CN" altLang="en-US" dirty="0">
                <a:ea typeface="宋体" panose="02010600030101010101" pitchFamily="2" charset="-122"/>
              </a:rPr>
              <a:t> </a:t>
            </a:r>
            <a:endParaRPr lang="zh-CN" altLang="en-US" dirty="0">
              <a:ea typeface="宋体" panose="02010600030101010101" pitchFamily="2" charset="-122"/>
            </a:endParaRPr>
          </a:p>
          <a:p>
            <a:r>
              <a:rPr lang="zh-CN" altLang="en-US" b="1" dirty="0">
                <a:ea typeface="宋体" panose="02010600030101010101" pitchFamily="2" charset="-122"/>
              </a:rPr>
              <a:t>第三，欧元区设计上没有退出机制，出现问题后协商成本很高。</a:t>
            </a:r>
            <a:r>
              <a:rPr lang="zh-CN" altLang="en-US" dirty="0">
                <a:ea typeface="宋体" panose="02010600030101010101" pitchFamily="2" charset="-122"/>
              </a:rPr>
              <a:t> </a:t>
            </a:r>
            <a:endParaRPr lang="zh-CN" altLang="en-US" dirty="0">
              <a:ea typeface="宋体" panose="02010600030101010101" pitchFamily="2"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2" name="标题 199681"/>
          <p:cNvSpPr>
            <a:spLocks noGrp="1"/>
          </p:cNvSpPr>
          <p:nvPr>
            <p:ph type="title"/>
          </p:nvPr>
        </p:nvSpPr>
        <p:spPr/>
        <p:txBody>
          <a:bodyPr anchor="ctr" anchorCtr="0"/>
          <a:p>
            <a:endParaRPr dirty="0">
              <a:ea typeface="宋体" panose="02010600030101010101" pitchFamily="2" charset="-122"/>
            </a:endParaRPr>
          </a:p>
        </p:txBody>
      </p:sp>
      <p:sp>
        <p:nvSpPr>
          <p:cNvPr id="199683" name="文本占位符 199682"/>
          <p:cNvSpPr>
            <a:spLocks noGrp="1"/>
          </p:cNvSpPr>
          <p:nvPr>
            <p:ph type="body" idx="1"/>
          </p:nvPr>
        </p:nvSpPr>
        <p:spPr/>
        <p:txBody>
          <a:bodyPr/>
          <a:p>
            <a:r>
              <a:rPr lang="zh-CN" altLang="en-US" b="1" dirty="0">
                <a:solidFill>
                  <a:srgbClr val="FF3300"/>
                </a:solidFill>
                <a:ea typeface="宋体" panose="02010600030101010101" pitchFamily="2" charset="-122"/>
              </a:rPr>
              <a:t>影响：</a:t>
            </a:r>
            <a:r>
              <a:rPr lang="zh-CN" altLang="en-US" b="1" dirty="0">
                <a:ea typeface="宋体" panose="02010600030101010101" pitchFamily="2" charset="-122"/>
              </a:rPr>
              <a:t>对欧盟而言，主权国家经济地位急剧下降，欧元面临解体。</a:t>
            </a:r>
            <a:endParaRPr lang="zh-CN" altLang="en-US" b="1" dirty="0">
              <a:ea typeface="宋体" panose="02010600030101010101" pitchFamily="2" charset="-122"/>
            </a:endParaRPr>
          </a:p>
          <a:p>
            <a:r>
              <a:rPr lang="zh-CN" altLang="en-US" b="1" dirty="0">
                <a:ea typeface="宋体" panose="02010600030101010101" pitchFamily="2" charset="-122"/>
              </a:rPr>
              <a:t>对中国主要的影响有以下两个方面：</a:t>
            </a:r>
            <a:endParaRPr lang="zh-CN" altLang="en-US" b="1" dirty="0">
              <a:ea typeface="宋体" panose="02010600030101010101" pitchFamily="2" charset="-122"/>
            </a:endParaRPr>
          </a:p>
          <a:p>
            <a:r>
              <a:rPr lang="zh-CN" altLang="en-US" b="1" dirty="0">
                <a:ea typeface="宋体" panose="02010600030101010101" pitchFamily="2" charset="-122"/>
              </a:rPr>
              <a:t> 首先是对出口的冲击</a:t>
            </a:r>
            <a:r>
              <a:rPr lang="en-US" altLang="zh-CN" b="1" dirty="0">
                <a:ea typeface="宋体" panose="02010600030101010101" pitchFamily="2" charset="-122"/>
              </a:rPr>
              <a:t>,</a:t>
            </a:r>
            <a:r>
              <a:rPr lang="zh-CN" altLang="en-US" b="1" dirty="0">
                <a:ea typeface="宋体" panose="02010600030101010101" pitchFamily="2" charset="-122"/>
              </a:rPr>
              <a:t>危机会导致欧元区今年下半年增长下降。</a:t>
            </a:r>
            <a:endParaRPr lang="zh-CN" altLang="en-US" b="1" dirty="0">
              <a:ea typeface="宋体" panose="02010600030101010101" pitchFamily="2" charset="-122"/>
            </a:endParaRPr>
          </a:p>
          <a:p>
            <a:r>
              <a:rPr lang="zh-CN" altLang="en-US" b="1" dirty="0">
                <a:ea typeface="宋体" panose="02010600030101010101" pitchFamily="2" charset="-122"/>
              </a:rPr>
              <a:t> 其次欧洲主权债务爆发</a:t>
            </a:r>
            <a:r>
              <a:rPr lang="en-US" altLang="zh-CN" b="1" dirty="0">
                <a:ea typeface="宋体" panose="02010600030101010101" pitchFamily="2" charset="-122"/>
              </a:rPr>
              <a:t>,</a:t>
            </a:r>
            <a:r>
              <a:rPr lang="zh-CN" altLang="en-US" b="1" dirty="0">
                <a:ea typeface="宋体" panose="02010600030101010101" pitchFamily="2" charset="-122"/>
              </a:rPr>
              <a:t>加剧短期资本流动波动性。</a:t>
            </a:r>
            <a:r>
              <a:rPr lang="zh-CN" altLang="en-US" dirty="0">
                <a:ea typeface="宋体" panose="02010600030101010101" pitchFamily="2" charset="-122"/>
              </a:rPr>
              <a:t> </a:t>
            </a:r>
            <a:endParaRPr lang="zh-CN" altLang="en-US" dirty="0">
              <a:ea typeface="宋体" panose="02010600030101010101" pitchFamily="2"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标题 162817"/>
          <p:cNvSpPr>
            <a:spLocks noGrp="1"/>
          </p:cNvSpPr>
          <p:nvPr>
            <p:ph type="title"/>
          </p:nvPr>
        </p:nvSpPr>
        <p:spPr/>
        <p:txBody>
          <a:bodyPr anchor="ctr" anchorCtr="0"/>
          <a:p>
            <a:r>
              <a:rPr lang="zh-CN" altLang="en-US" sz="3600" dirty="0">
                <a:ea typeface="宋体" panose="02010600030101010101" pitchFamily="2" charset="-122"/>
              </a:rPr>
              <a:t>第三节  我国的外债管理</a:t>
            </a:r>
            <a:endParaRPr lang="zh-CN" altLang="en-US" sz="3600" dirty="0">
              <a:ea typeface="宋体" panose="02010600030101010101" pitchFamily="2" charset="-122"/>
            </a:endParaRPr>
          </a:p>
        </p:txBody>
      </p:sp>
      <p:sp>
        <p:nvSpPr>
          <p:cNvPr id="162819" name="文本占位符 162818"/>
          <p:cNvSpPr>
            <a:spLocks noGrp="1"/>
          </p:cNvSpPr>
          <p:nvPr>
            <p:ph type="body" idx="1"/>
          </p:nvPr>
        </p:nvSpPr>
        <p:spPr>
          <a:xfrm>
            <a:off x="381000" y="1524000"/>
            <a:ext cx="8382000" cy="5105400"/>
          </a:xfrm>
        </p:spPr>
        <p:txBody>
          <a:bodyPr/>
          <a:p>
            <a:pPr>
              <a:lnSpc>
                <a:spcPct val="90000"/>
              </a:lnSpc>
            </a:pPr>
            <a:r>
              <a:rPr lang="zh-CN" altLang="en-US" sz="2800" b="1" dirty="0">
                <a:latin typeface="宋体" panose="02010600030101010101" pitchFamily="2" charset="-122"/>
                <a:ea typeface="宋体" panose="02010600030101010101" pitchFamily="2" charset="-122"/>
              </a:rPr>
              <a:t>一、外债管理机构及其职能</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发改委</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财政部</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国际外汇管理局</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二、外债管理框架</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我国外债管理机制包括统一计划、归口管理、窗口对外和债务登记四个方面。</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统一计划</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归口管理</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窗口对外</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4.</a:t>
            </a:r>
            <a:r>
              <a:rPr lang="zh-CN" altLang="en-US" sz="2800" b="1" dirty="0">
                <a:latin typeface="宋体" panose="02010600030101010101" pitchFamily="2" charset="-122"/>
                <a:ea typeface="宋体" panose="02010600030101010101" pitchFamily="2" charset="-122"/>
              </a:rPr>
              <a:t>债务登记</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标题 161793"/>
          <p:cNvSpPr>
            <a:spLocks noGrp="1"/>
          </p:cNvSpPr>
          <p:nvPr>
            <p:ph type="title"/>
          </p:nvPr>
        </p:nvSpPr>
        <p:spPr/>
        <p:txBody>
          <a:bodyPr anchor="ctr" anchorCtr="0"/>
          <a:p>
            <a:endParaRPr dirty="0">
              <a:ea typeface="宋体" panose="02010600030101010101" pitchFamily="2" charset="-122"/>
            </a:endParaRPr>
          </a:p>
        </p:txBody>
      </p:sp>
      <p:sp>
        <p:nvSpPr>
          <p:cNvPr id="161795" name="文本占位符 161794"/>
          <p:cNvSpPr>
            <a:spLocks noGrp="1"/>
          </p:cNvSpPr>
          <p:nvPr>
            <p:ph type="body" idx="1"/>
          </p:nvPr>
        </p:nvSpPr>
        <p:spPr>
          <a:xfrm>
            <a:off x="381000" y="1524000"/>
            <a:ext cx="8382000" cy="5181600"/>
          </a:xfrm>
        </p:spPr>
        <p:txBody>
          <a:bodyPr/>
          <a:p>
            <a:r>
              <a:rPr lang="en-US" altLang="zh-CN" b="1" dirty="0">
                <a:ea typeface="宋体" panose="02010600030101010101" pitchFamily="2" charset="-122"/>
              </a:rPr>
              <a:t> </a:t>
            </a:r>
            <a:r>
              <a:rPr lang="zh-CN" altLang="en-US" b="1" dirty="0">
                <a:ea typeface="宋体" panose="02010600030101010101" pitchFamily="2" charset="-122"/>
              </a:rPr>
              <a:t>三、我国外债偿还管理制度</a:t>
            </a:r>
            <a:endParaRPr lang="zh-CN" altLang="en-US" b="1" dirty="0">
              <a:ea typeface="宋体" panose="02010600030101010101" pitchFamily="2" charset="-122"/>
            </a:endParaRPr>
          </a:p>
          <a:p>
            <a:r>
              <a:rPr lang="en-US" altLang="zh-CN" b="1">
                <a:ea typeface="宋体" panose="02010600030101010101" pitchFamily="2" charset="-122"/>
              </a:rPr>
              <a:t>1.</a:t>
            </a:r>
            <a:r>
              <a:rPr lang="zh-CN" altLang="en-US" b="1" dirty="0">
                <a:ea typeface="宋体" panose="02010600030101010101" pitchFamily="2" charset="-122"/>
              </a:rPr>
              <a:t>三种偿债方式的划分</a:t>
            </a:r>
            <a:endParaRPr lang="zh-CN" altLang="en-US" b="1" dirty="0">
              <a:ea typeface="宋体" panose="02010600030101010101" pitchFamily="2" charset="-122"/>
            </a:endParaRPr>
          </a:p>
          <a:p>
            <a:r>
              <a:rPr lang="zh-CN" altLang="en-US" b="1" dirty="0">
                <a:ea typeface="宋体" panose="02010600030101010101" pitchFamily="2" charset="-122"/>
              </a:rPr>
              <a:t>（</a:t>
            </a:r>
            <a:r>
              <a:rPr lang="en-US" altLang="zh-CN" b="1">
                <a:ea typeface="宋体" panose="02010600030101010101" pitchFamily="2" charset="-122"/>
              </a:rPr>
              <a:t>1</a:t>
            </a:r>
            <a:r>
              <a:rPr lang="zh-CN" altLang="en-US" b="1" dirty="0">
                <a:ea typeface="宋体" panose="02010600030101010101" pitchFamily="2" charset="-122"/>
              </a:rPr>
              <a:t>）统借统还</a:t>
            </a:r>
            <a:endParaRPr lang="zh-CN" altLang="en-US" b="1" dirty="0">
              <a:ea typeface="宋体" panose="02010600030101010101" pitchFamily="2" charset="-122"/>
            </a:endParaRPr>
          </a:p>
          <a:p>
            <a:r>
              <a:rPr lang="zh-CN" altLang="en-US" b="1" dirty="0">
                <a:ea typeface="宋体" panose="02010600030101010101" pitchFamily="2" charset="-122"/>
              </a:rPr>
              <a:t>（</a:t>
            </a:r>
            <a:r>
              <a:rPr lang="en-US" altLang="zh-CN" b="1">
                <a:ea typeface="宋体" panose="02010600030101010101" pitchFamily="2" charset="-122"/>
              </a:rPr>
              <a:t>2</a:t>
            </a:r>
            <a:r>
              <a:rPr lang="zh-CN" altLang="en-US" b="1" dirty="0">
                <a:ea typeface="宋体" panose="02010600030101010101" pitchFamily="2" charset="-122"/>
              </a:rPr>
              <a:t>）统借自还</a:t>
            </a:r>
            <a:endParaRPr lang="zh-CN" altLang="en-US" b="1" dirty="0">
              <a:ea typeface="宋体" panose="02010600030101010101" pitchFamily="2" charset="-122"/>
            </a:endParaRPr>
          </a:p>
          <a:p>
            <a:r>
              <a:rPr lang="zh-CN" altLang="en-US" b="1" dirty="0">
                <a:ea typeface="宋体" panose="02010600030101010101" pitchFamily="2" charset="-122"/>
              </a:rPr>
              <a:t>（</a:t>
            </a:r>
            <a:r>
              <a:rPr lang="en-US" altLang="zh-CN" b="1">
                <a:ea typeface="宋体" panose="02010600030101010101" pitchFamily="2" charset="-122"/>
              </a:rPr>
              <a:t>3</a:t>
            </a:r>
            <a:r>
              <a:rPr lang="zh-CN" altLang="en-US" b="1" dirty="0">
                <a:ea typeface="宋体" panose="02010600030101010101" pitchFamily="2" charset="-122"/>
              </a:rPr>
              <a:t>）自借自还</a:t>
            </a:r>
            <a:endParaRPr lang="zh-CN" altLang="en-US" b="1" dirty="0">
              <a:ea typeface="宋体" panose="02010600030101010101" pitchFamily="2" charset="-122"/>
            </a:endParaRPr>
          </a:p>
          <a:p>
            <a:r>
              <a:rPr lang="en-US" altLang="zh-CN" b="1">
                <a:ea typeface="宋体" panose="02010600030101010101" pitchFamily="2" charset="-122"/>
              </a:rPr>
              <a:t>2.</a:t>
            </a:r>
            <a:r>
              <a:rPr lang="zh-CN" altLang="en-US" b="1" dirty="0">
                <a:ea typeface="宋体" panose="02010600030101010101" pitchFamily="2" charset="-122"/>
              </a:rPr>
              <a:t>对外偿还要领取“外债业务核准件”</a:t>
            </a:r>
            <a:endParaRPr lang="zh-CN" altLang="en-US" b="1" dirty="0">
              <a:ea typeface="宋体" panose="02010600030101010101" pitchFamily="2" charset="-122"/>
            </a:endParaRPr>
          </a:p>
          <a:p>
            <a:r>
              <a:rPr lang="en-US" altLang="zh-CN" b="1">
                <a:ea typeface="宋体" panose="02010600030101010101" pitchFamily="2" charset="-122"/>
              </a:rPr>
              <a:t>3.</a:t>
            </a:r>
            <a:r>
              <a:rPr lang="zh-CN" altLang="en-US" b="1" dirty="0">
                <a:ea typeface="宋体" panose="02010600030101010101" pitchFamily="2" charset="-122"/>
              </a:rPr>
              <a:t>偿债监督</a:t>
            </a:r>
            <a:endParaRPr lang="zh-CN" altLang="en-US" b="1" dirty="0">
              <a:ea typeface="宋体" panose="02010600030101010101" pitchFamily="2" charset="-122"/>
            </a:endParaRPr>
          </a:p>
          <a:p>
            <a:r>
              <a:rPr lang="en-US" altLang="zh-CN" b="1">
                <a:ea typeface="宋体" panose="02010600030101010101" pitchFamily="2" charset="-122"/>
              </a:rPr>
              <a:t>4.</a:t>
            </a:r>
            <a:r>
              <a:rPr lang="zh-CN" altLang="en-US" b="1" dirty="0">
                <a:ea typeface="宋体" panose="02010600030101010101" pitchFamily="2" charset="-122"/>
              </a:rPr>
              <a:t>建立偿债基金</a:t>
            </a:r>
            <a:endParaRPr lang="zh-CN" altLang="en-US" b="1" dirty="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标题 169985"/>
          <p:cNvSpPr>
            <a:spLocks noGrp="1"/>
          </p:cNvSpPr>
          <p:nvPr>
            <p:ph type="title"/>
          </p:nvPr>
        </p:nvSpPr>
        <p:spPr/>
        <p:txBody>
          <a:bodyPr anchor="ctr" anchorCtr="0"/>
          <a:p>
            <a:endParaRPr dirty="0">
              <a:ea typeface="宋体" panose="02010600030101010101" pitchFamily="2" charset="-122"/>
            </a:endParaRPr>
          </a:p>
        </p:txBody>
      </p:sp>
      <p:sp>
        <p:nvSpPr>
          <p:cNvPr id="169987" name="文本占位符 169986"/>
          <p:cNvSpPr>
            <a:spLocks noGrp="1"/>
          </p:cNvSpPr>
          <p:nvPr>
            <p:ph type="body" idx="1"/>
          </p:nvPr>
        </p:nvSpPr>
        <p:spPr>
          <a:xfrm>
            <a:off x="381000" y="1524000"/>
            <a:ext cx="8382000" cy="5334000"/>
          </a:xfrm>
        </p:spPr>
        <p:txBody>
          <a:bodyPr/>
          <a:p>
            <a:pPr>
              <a:lnSpc>
                <a:spcPct val="90000"/>
              </a:lnSpc>
            </a:pPr>
            <a:r>
              <a:rPr lang="zh-CN" altLang="en-US" sz="2800" b="1" dirty="0">
                <a:latin typeface="宋体" panose="02010600030101010101" pitchFamily="2" charset="-122"/>
                <a:ea typeface="宋体" panose="02010600030101010101" pitchFamily="2" charset="-122"/>
              </a:rPr>
              <a:t>四、我国对各种对外借款的管理</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国际金融组织贷款的管理</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外国政府贷款的管理</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）管理机构及职能</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）管理程序</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）对贷款建设项目的管理</a:t>
            </a:r>
            <a:endParaRPr lang="zh-CN" altLang="en-US" sz="2800" b="1" dirty="0">
              <a:latin typeface="宋体" panose="02010600030101010101" pitchFamily="2" charset="-122"/>
              <a:ea typeface="宋体" panose="02010600030101010101" pitchFamily="2" charset="-122"/>
            </a:endParaRPr>
          </a:p>
          <a:p>
            <a:pPr>
              <a:lnSpc>
                <a:spcPct val="90000"/>
              </a:lnSpc>
            </a:pPr>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国际商业性贷款的管理</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）管理机构及其职能</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）国际商业贷款管理的主要内容</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）中长期国际商业贷款申请审批程序</a:t>
            </a:r>
            <a:endParaRPr lang="zh-CN" altLang="en-US" sz="2800" b="1" dirty="0">
              <a:latin typeface="宋体" panose="02010600030101010101" pitchFamily="2" charset="-122"/>
              <a:ea typeface="宋体" panose="02010600030101010101" pitchFamily="2" charset="-122"/>
            </a:endParaRPr>
          </a:p>
          <a:p>
            <a:pPr>
              <a:lnSpc>
                <a:spcPct val="90000"/>
              </a:lnSpc>
            </a:pPr>
            <a:r>
              <a:rPr lang="zh-CN" altLang="en-US" sz="2800" b="1" dirty="0">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4</a:t>
            </a:r>
            <a:r>
              <a:rPr lang="zh-CN" altLang="en-US" sz="2800" b="1" dirty="0">
                <a:latin typeface="宋体" panose="02010600030101010101" pitchFamily="2" charset="-122"/>
                <a:ea typeface="宋体" panose="02010600030101010101" pitchFamily="2" charset="-122"/>
              </a:rPr>
              <a:t>）对国际商业贷款的偿还管理</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p:txBody>
          <a:bodyPr anchor="ctr" anchorCtr="0"/>
          <a:p>
            <a:endParaRPr dirty="0">
              <a:ea typeface="宋体" panose="02010600030101010101" pitchFamily="2" charset="-122"/>
            </a:endParaRPr>
          </a:p>
        </p:txBody>
      </p:sp>
      <p:sp>
        <p:nvSpPr>
          <p:cNvPr id="9219" name="文本占位符 9218"/>
          <p:cNvSpPr>
            <a:spLocks noGrp="1"/>
          </p:cNvSpPr>
          <p:nvPr>
            <p:ph type="body" idx="1"/>
          </p:nvPr>
        </p:nvSpPr>
        <p:spPr>
          <a:xfrm>
            <a:off x="381000" y="1524000"/>
            <a:ext cx="8534400" cy="5334000"/>
          </a:xfrm>
        </p:spPr>
        <p:txBody>
          <a:bodyPr/>
          <a:p>
            <a:r>
              <a:rPr lang="zh-CN" altLang="en-US" sz="4400" b="1" dirty="0">
                <a:latin typeface="黑体" panose="02010609060101010101" charset="-122"/>
                <a:ea typeface="黑体" panose="02010609060101010101" charset="-122"/>
              </a:rPr>
              <a:t>学习目标：</a:t>
            </a:r>
            <a:endParaRPr lang="zh-CN" altLang="en-US" sz="4400" b="1" dirty="0">
              <a:latin typeface="黑体" panose="02010609060101010101" charset="-122"/>
              <a:ea typeface="黑体" panose="02010609060101010101" charset="-122"/>
            </a:endParaRPr>
          </a:p>
          <a:p>
            <a:r>
              <a:rPr lang="zh-CN" altLang="en-US" b="1" dirty="0">
                <a:latin typeface="宋体" panose="02010600030101010101" pitchFamily="2" charset="-122"/>
                <a:ea typeface="宋体" panose="02010600030101010101" pitchFamily="2" charset="-122"/>
              </a:rPr>
              <a:t>掌握外债核心定义以及我国外债统计口径；</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掌握外债的绝对衡量指标和相对指标；</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掌握外债管理的主要内容；</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了解债务危机爆发的原因以及解决的方案。</a:t>
            </a:r>
            <a:endParaRPr lang="zh-CN" altLang="en-US" sz="3600" b="1" dirty="0">
              <a:latin typeface="黑体" panose="02010609060101010101" charset="-122"/>
              <a:ea typeface="黑体" panose="02010609060101010101"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标题 186369"/>
          <p:cNvSpPr>
            <a:spLocks noGrp="1"/>
          </p:cNvSpPr>
          <p:nvPr>
            <p:ph type="title"/>
          </p:nvPr>
        </p:nvSpPr>
        <p:spPr/>
        <p:txBody>
          <a:bodyPr anchor="ctr" anchorCtr="0"/>
          <a:p>
            <a:endParaRPr dirty="0">
              <a:ea typeface="宋体" panose="02010600030101010101" pitchFamily="2" charset="-122"/>
            </a:endParaRPr>
          </a:p>
        </p:txBody>
      </p:sp>
      <p:sp>
        <p:nvSpPr>
          <p:cNvPr id="186371" name="文本占位符 186370"/>
          <p:cNvSpPr>
            <a:spLocks noGrp="1"/>
          </p:cNvSpPr>
          <p:nvPr>
            <p:ph type="body" idx="1"/>
          </p:nvPr>
        </p:nvSpPr>
        <p:spPr>
          <a:xfrm>
            <a:off x="381000" y="1524000"/>
            <a:ext cx="8382000" cy="5105400"/>
          </a:xfrm>
        </p:spPr>
        <p:txBody>
          <a:bodyPr/>
          <a:p>
            <a:pPr>
              <a:lnSpc>
                <a:spcPct val="90000"/>
              </a:lnSpc>
            </a:pPr>
            <a:r>
              <a:rPr lang="en-US" altLang="zh-CN" sz="2400" b="1">
                <a:ea typeface="宋体" panose="02010600030101010101" pitchFamily="2" charset="-122"/>
              </a:rPr>
              <a:t>4.</a:t>
            </a:r>
            <a:r>
              <a:rPr lang="zh-CN" altLang="en-US" sz="2400" b="1" dirty="0">
                <a:ea typeface="宋体" panose="02010600030101010101" pitchFamily="2" charset="-122"/>
              </a:rPr>
              <a:t>对外发行债券的管理</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5.</a:t>
            </a:r>
            <a:r>
              <a:rPr lang="zh-CN" altLang="en-US" sz="2400" b="1" dirty="0">
                <a:ea typeface="宋体" panose="02010600030101010101" pitchFamily="2" charset="-122"/>
              </a:rPr>
              <a:t>借用短期外债的管理</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6.</a:t>
            </a:r>
            <a:r>
              <a:rPr lang="zh-CN" altLang="en-US" sz="2400" b="1" dirty="0">
                <a:ea typeface="宋体" panose="02010600030101010101" pitchFamily="2" charset="-122"/>
              </a:rPr>
              <a:t>对外担保的管理</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a:t>
            </a:r>
            <a:r>
              <a:rPr lang="en-US" altLang="zh-CN" sz="2400" b="1">
                <a:ea typeface="宋体" panose="02010600030101010101" pitchFamily="2" charset="-122"/>
              </a:rPr>
              <a:t>1</a:t>
            </a:r>
            <a:r>
              <a:rPr lang="zh-CN" altLang="en-US" sz="2400" b="1" dirty="0">
                <a:ea typeface="宋体" panose="02010600030101010101" pitchFamily="2" charset="-122"/>
              </a:rPr>
              <a:t>）对外担保的含义</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对外担保是指境内担保人向境外债权人承诺，当被担保的债务人未能按契约偿付债务时，由担保人负责偿付。</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a:t>
            </a:r>
            <a:r>
              <a:rPr lang="en-US" altLang="zh-CN" sz="2400" b="1">
                <a:ea typeface="宋体" panose="02010600030101010101" pitchFamily="2" charset="-122"/>
              </a:rPr>
              <a:t>2</a:t>
            </a:r>
            <a:r>
              <a:rPr lang="zh-CN" altLang="en-US" sz="2400" b="1" dirty="0">
                <a:ea typeface="宋体" panose="02010600030101010101" pitchFamily="2" charset="-122"/>
              </a:rPr>
              <a:t>）对外担保的特点：</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一具有涉外因素的民事法律关系</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二以某种外汇形式表示的债权债务关系</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三担保人的资格须经国家外汇管理局审批</a:t>
            </a:r>
            <a:endParaRPr lang="zh-CN" altLang="en-US" sz="2400" b="1" dirty="0">
              <a:ea typeface="宋体" panose="02010600030101010101" pitchFamily="2" charset="-122"/>
            </a:endParaRPr>
          </a:p>
          <a:p>
            <a:pPr>
              <a:lnSpc>
                <a:spcPct val="90000"/>
              </a:lnSpc>
            </a:pPr>
            <a:r>
              <a:rPr lang="zh-CN" altLang="en-US" sz="2400" b="1" dirty="0">
                <a:ea typeface="宋体" panose="02010600030101010101" pitchFamily="2" charset="-122"/>
              </a:rPr>
              <a:t>（</a:t>
            </a:r>
            <a:r>
              <a:rPr lang="en-US" altLang="zh-CN" sz="2400" b="1">
                <a:ea typeface="宋体" panose="02010600030101010101" pitchFamily="2" charset="-122"/>
              </a:rPr>
              <a:t>3</a:t>
            </a:r>
            <a:r>
              <a:rPr lang="zh-CN" altLang="en-US" sz="2400" b="1" dirty="0">
                <a:ea typeface="宋体" panose="02010600030101010101" pitchFamily="2" charset="-122"/>
              </a:rPr>
              <a:t>）我国对外担保管理的规定</a:t>
            </a:r>
            <a:endParaRPr lang="zh-CN" altLang="en-US" sz="2400" b="1" dirty="0">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五、我国借用外债的发展</a:t>
            </a:r>
            <a:endParaRPr lang="zh-CN" altLang="en-US" sz="2400" b="1" dirty="0">
              <a:latin typeface="宋体" panose="02010600030101010101" pitchFamily="2" charset="-122"/>
              <a:ea typeface="宋体" panose="02010600030101010101" pitchFamily="2" charset="-122"/>
            </a:endParaRPr>
          </a:p>
          <a:p>
            <a:pPr>
              <a:lnSpc>
                <a:spcPct val="90000"/>
              </a:lnSpc>
            </a:pPr>
            <a:endParaRPr lang="zh-CN" altLang="en-US" sz="2400" b="1" dirty="0">
              <a:ea typeface="宋体" panose="02010600030101010101" pitchFamily="2"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xfrm>
            <a:off x="-1447800" y="0"/>
            <a:ext cx="9144000" cy="1295400"/>
          </a:xfrm>
        </p:spPr>
        <p:txBody>
          <a:bodyPr anchor="ctr" anchorCtr="0"/>
          <a:p>
            <a:r>
              <a:rPr lang="zh-CN" altLang="en-US" b="1" dirty="0">
                <a:ea typeface="宋体" panose="02010600030101010101" pitchFamily="2" charset="-122"/>
              </a:rPr>
              <a:t>第一节    外债管理概述</a:t>
            </a:r>
            <a:endParaRPr lang="zh-CN" altLang="en-US" b="1" dirty="0">
              <a:ea typeface="宋体" panose="02010600030101010101" pitchFamily="2" charset="-122"/>
            </a:endParaRPr>
          </a:p>
        </p:txBody>
      </p:sp>
      <p:sp>
        <p:nvSpPr>
          <p:cNvPr id="10243" name="文本占位符 10242"/>
          <p:cNvSpPr>
            <a:spLocks noGrp="1"/>
          </p:cNvSpPr>
          <p:nvPr>
            <p:ph type="body" idx="1"/>
          </p:nvPr>
        </p:nvSpPr>
        <p:spPr>
          <a:xfrm>
            <a:off x="228600" y="1524000"/>
            <a:ext cx="8915400" cy="5334000"/>
          </a:xfrm>
        </p:spPr>
        <p:txBody>
          <a:bodyPr/>
          <a:p>
            <a:r>
              <a:rPr lang="zh-CN" altLang="en-US" b="1" dirty="0">
                <a:latin typeface="黑体" panose="02010609060101010101" charset="-122"/>
                <a:ea typeface="黑体" panose="02010609060101010101" charset="-122"/>
              </a:rPr>
              <a:t>一、外债的概念</a:t>
            </a:r>
            <a:endParaRPr lang="zh-CN" altLang="en-US" b="1" dirty="0">
              <a:latin typeface="黑体" panose="02010609060101010101" charset="-122"/>
              <a:ea typeface="黑体" panose="02010609060101010101" charset="-122"/>
            </a:endParaRPr>
          </a:p>
          <a:p>
            <a:r>
              <a:rPr lang="zh-CN" altLang="en-US" b="1" dirty="0">
                <a:latin typeface="宋体" panose="02010600030101010101" pitchFamily="2" charset="-122"/>
                <a:ea typeface="宋体" panose="02010600030101010101" pitchFamily="2" charset="-122"/>
              </a:rPr>
              <a:t>  外债即对外债务的简称，是指在任何一个时点上，一国居民对非居民的已经拨付，但尚未偿还的契约性负债余额。</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  我国外债是指中国境内的机关、团体、企事业单位、金融机构或者其他机构，对中国境外的国际金融组织、外国政府、金融机构或者其他机构用外国货币承担的具有契约性偿还义务的全部债务。</a:t>
            </a:r>
            <a:endParaRPr lang="zh-CN" altLang="en-US"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down)">
                                      <p:cBhvr>
                                        <p:cTn id="7" dur="580">
                                          <p:stCondLst>
                                            <p:cond delay="0"/>
                                          </p:stCondLst>
                                        </p:cTn>
                                        <p:tgtEl>
                                          <p:spTgt spid="10242"/>
                                        </p:tgtEl>
                                      </p:cBhvr>
                                    </p:animEffect>
                                    <p:anim calcmode="lin" valueType="num">
                                      <p:cBhvr>
                                        <p:cTn id="8" dur="1822" tmFilter="0,0; 0.14,0.36; 0.43,0.73; 0.71,0.91; 1.0,1.0">
                                          <p:stCondLst>
                                            <p:cond delay="0"/>
                                          </p:stCondLst>
                                        </p:cTn>
                                        <p:tgtEl>
                                          <p:spTgt spid="1024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42"/>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0242"/>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0242"/>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0242"/>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0242"/>
                                        </p:tgtEl>
                                      </p:cBhvr>
                                      <p:to x="100000" y="60000"/>
                                    </p:animScale>
                                    <p:animScale>
                                      <p:cBhvr>
                                        <p:cTn id="14" dur="166" decel="50000">
                                          <p:stCondLst>
                                            <p:cond delay="676"/>
                                          </p:stCondLst>
                                        </p:cTn>
                                        <p:tgtEl>
                                          <p:spTgt spid="10242"/>
                                        </p:tgtEl>
                                      </p:cBhvr>
                                      <p:to x="100000" y="100000"/>
                                    </p:animScale>
                                    <p:animScale>
                                      <p:cBhvr>
                                        <p:cTn id="15" dur="26">
                                          <p:stCondLst>
                                            <p:cond delay="1312"/>
                                          </p:stCondLst>
                                        </p:cTn>
                                        <p:tgtEl>
                                          <p:spTgt spid="10242"/>
                                        </p:tgtEl>
                                      </p:cBhvr>
                                      <p:to x="100000" y="80000"/>
                                    </p:animScale>
                                    <p:animScale>
                                      <p:cBhvr>
                                        <p:cTn id="16" dur="166" decel="50000">
                                          <p:stCondLst>
                                            <p:cond delay="1338"/>
                                          </p:stCondLst>
                                        </p:cTn>
                                        <p:tgtEl>
                                          <p:spTgt spid="10242"/>
                                        </p:tgtEl>
                                      </p:cBhvr>
                                      <p:to x="100000" y="100000"/>
                                    </p:animScale>
                                    <p:animScale>
                                      <p:cBhvr>
                                        <p:cTn id="17" dur="26">
                                          <p:stCondLst>
                                            <p:cond delay="1642"/>
                                          </p:stCondLst>
                                        </p:cTn>
                                        <p:tgtEl>
                                          <p:spTgt spid="10242"/>
                                        </p:tgtEl>
                                      </p:cBhvr>
                                      <p:to x="100000" y="90000"/>
                                    </p:animScale>
                                    <p:animScale>
                                      <p:cBhvr>
                                        <p:cTn id="18" dur="166" decel="50000">
                                          <p:stCondLst>
                                            <p:cond delay="1668"/>
                                          </p:stCondLst>
                                        </p:cTn>
                                        <p:tgtEl>
                                          <p:spTgt spid="10242"/>
                                        </p:tgtEl>
                                      </p:cBhvr>
                                      <p:to x="100000" y="100000"/>
                                    </p:animScale>
                                    <p:animScale>
                                      <p:cBhvr>
                                        <p:cTn id="19" dur="26">
                                          <p:stCondLst>
                                            <p:cond delay="1808"/>
                                          </p:stCondLst>
                                        </p:cTn>
                                        <p:tgtEl>
                                          <p:spTgt spid="10242"/>
                                        </p:tgtEl>
                                      </p:cBhvr>
                                      <p:to x="100000" y="95000"/>
                                    </p:animScale>
                                    <p:animScale>
                                      <p:cBhvr>
                                        <p:cTn id="20" dur="166" decel="50000">
                                          <p:stCondLst>
                                            <p:cond delay="1834"/>
                                          </p:stCondLst>
                                        </p:cTn>
                                        <p:tgtEl>
                                          <p:spTgt spid="1024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43">
                                            <p:txEl>
                                              <p:charRg st="0" end="8"/>
                                            </p:txEl>
                                          </p:spTgt>
                                        </p:tgtEl>
                                        <p:attrNameLst>
                                          <p:attrName>style.visibility</p:attrName>
                                        </p:attrNameLst>
                                      </p:cBhvr>
                                      <p:to>
                                        <p:strVal val="visible"/>
                                      </p:to>
                                    </p:set>
                                    <p:anim calcmode="lin" valueType="num">
                                      <p:cBhvr additive="base">
                                        <p:cTn id="25" dur="500" fill="hold"/>
                                        <p:tgtEl>
                                          <p:spTgt spid="10243">
                                            <p:txEl>
                                              <p:charRg st="0"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charRg st="0"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243">
                                            <p:txEl>
                                              <p:charRg st="8" end="61"/>
                                            </p:txEl>
                                          </p:spTgt>
                                        </p:tgtEl>
                                        <p:attrNameLst>
                                          <p:attrName>style.visibility</p:attrName>
                                        </p:attrNameLst>
                                      </p:cBhvr>
                                      <p:to>
                                        <p:strVal val="visible"/>
                                      </p:to>
                                    </p:set>
                                    <p:anim calcmode="lin" valueType="num">
                                      <p:cBhvr additive="base">
                                        <p:cTn id="29" dur="500" fill="hold"/>
                                        <p:tgtEl>
                                          <p:spTgt spid="10243">
                                            <p:txEl>
                                              <p:charRg st="8" end="6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43">
                                            <p:txEl>
                                              <p:charRg st="8" end="6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243">
                                            <p:txEl>
                                              <p:charRg st="61" end="149"/>
                                            </p:txEl>
                                          </p:spTgt>
                                        </p:tgtEl>
                                        <p:attrNameLst>
                                          <p:attrName>style.visibility</p:attrName>
                                        </p:attrNameLst>
                                      </p:cBhvr>
                                      <p:to>
                                        <p:strVal val="visible"/>
                                      </p:to>
                                    </p:set>
                                    <p:anim calcmode="lin" valueType="num">
                                      <p:cBhvr additive="base">
                                        <p:cTn id="33" dur="500" fill="hold"/>
                                        <p:tgtEl>
                                          <p:spTgt spid="10243">
                                            <p:txEl>
                                              <p:charRg st="61" end="14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243">
                                            <p:txEl>
                                              <p:charRg st="61" end="149"/>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243">
                                            <p:txEl>
                                              <p:charRg st="149" end="169"/>
                                            </p:txEl>
                                          </p:spTgt>
                                        </p:tgtEl>
                                        <p:attrNameLst>
                                          <p:attrName>style.visibility</p:attrName>
                                        </p:attrNameLst>
                                      </p:cBhvr>
                                      <p:to>
                                        <p:strVal val="visible"/>
                                      </p:to>
                                    </p:set>
                                    <p:anim calcmode="lin" valueType="num">
                                      <p:cBhvr additive="base">
                                        <p:cTn id="39" dur="500" fill="hold"/>
                                        <p:tgtEl>
                                          <p:spTgt spid="10243">
                                            <p:txEl>
                                              <p:charRg st="149" end="16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243">
                                            <p:txEl>
                                              <p:charRg st="149" end="1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6" name="标题 195585"/>
          <p:cNvSpPr>
            <a:spLocks noGrp="1"/>
          </p:cNvSpPr>
          <p:nvPr>
            <p:ph type="title"/>
          </p:nvPr>
        </p:nvSpPr>
        <p:spPr/>
        <p:txBody>
          <a:bodyPr anchor="ctr" anchorCtr="0"/>
          <a:p>
            <a:endParaRPr dirty="0">
              <a:ea typeface="宋体" panose="02010600030101010101" pitchFamily="2" charset="-122"/>
            </a:endParaRPr>
          </a:p>
        </p:txBody>
      </p:sp>
      <p:sp>
        <p:nvSpPr>
          <p:cNvPr id="195587" name="文本占位符 195586"/>
          <p:cNvSpPr>
            <a:spLocks noGrp="1"/>
          </p:cNvSpPr>
          <p:nvPr>
            <p:ph type="body" idx="1"/>
          </p:nvPr>
        </p:nvSpPr>
        <p:spPr>
          <a:xfrm>
            <a:off x="381000" y="1524000"/>
            <a:ext cx="8382000" cy="4876800"/>
          </a:xfrm>
        </p:spPr>
        <p:txBody>
          <a:bodyPr/>
          <a:p>
            <a:r>
              <a:rPr lang="zh-CN" altLang="en-US" b="1" dirty="0">
                <a:latin typeface="黑体" panose="02010609060101010101" charset="-122"/>
                <a:ea typeface="黑体" panose="02010609060101010101" charset="-122"/>
              </a:rPr>
              <a:t>二、外债的种类</a:t>
            </a:r>
            <a:endParaRPr lang="zh-CN" altLang="en-US" b="1" dirty="0">
              <a:latin typeface="黑体" panose="02010609060101010101" charset="-122"/>
              <a:ea typeface="黑体" panose="02010609060101010101" charset="-122"/>
            </a:endParaRPr>
          </a:p>
          <a:p>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按债务期限可分为短期债务和中长期债务</a:t>
            </a:r>
            <a:endParaRPr lang="zh-CN" altLang="en-US"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按债务形式，可分为国际商业贷款、外币债券、国际金融租赁、贸易融资、政府和国际金融组织贷款、对外私人借款等；</a:t>
            </a:r>
            <a:endParaRPr lang="zh-CN" altLang="en-US"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按债务人情况，分为政府机构借款、金融机构借款、企业单位借款、其他机构借款等</a:t>
            </a:r>
            <a:endParaRPr lang="zh-CN" altLang="en-US" b="1" dirty="0">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标题 138241"/>
          <p:cNvSpPr>
            <a:spLocks noGrp="1"/>
          </p:cNvSpPr>
          <p:nvPr>
            <p:ph type="title"/>
          </p:nvPr>
        </p:nvSpPr>
        <p:spPr/>
        <p:txBody>
          <a:bodyPr anchor="ctr" anchorCtr="0"/>
          <a:p>
            <a:endParaRPr dirty="0">
              <a:ea typeface="宋体" panose="02010600030101010101" pitchFamily="2" charset="-122"/>
            </a:endParaRPr>
          </a:p>
        </p:txBody>
      </p:sp>
      <p:sp>
        <p:nvSpPr>
          <p:cNvPr id="138243" name="文本占位符 138242"/>
          <p:cNvSpPr>
            <a:spLocks noGrp="1"/>
          </p:cNvSpPr>
          <p:nvPr>
            <p:ph type="body" idx="1"/>
          </p:nvPr>
        </p:nvSpPr>
        <p:spPr>
          <a:xfrm>
            <a:off x="381000" y="1524000"/>
            <a:ext cx="8382000" cy="4191000"/>
          </a:xfrm>
        </p:spPr>
        <p:txBody>
          <a:bodyPr/>
          <a:p>
            <a:r>
              <a:rPr lang="en-US" altLang="zh-CN" sz="2800" b="1">
                <a:ea typeface="宋体" panose="02010600030101010101" pitchFamily="2" charset="-122"/>
              </a:rPr>
              <a:t>4.</a:t>
            </a:r>
            <a:r>
              <a:rPr lang="zh-CN" altLang="en-US" sz="2800" b="1" dirty="0">
                <a:ea typeface="宋体" panose="02010600030101010101" pitchFamily="2" charset="-122"/>
              </a:rPr>
              <a:t>按债权人情况，可分为国际金融组织贷款、外国政府贷款、外国银行和金融机构贷款、外国企业或个人贷款等。</a:t>
            </a:r>
            <a:endParaRPr lang="zh-CN" altLang="en-US" sz="2800" b="1" dirty="0">
              <a:ea typeface="宋体" panose="02010600030101010101" pitchFamily="2" charset="-122"/>
            </a:endParaRPr>
          </a:p>
          <a:p>
            <a:r>
              <a:rPr lang="en-US" altLang="zh-CN" sz="2800" b="1">
                <a:ea typeface="宋体" panose="02010600030101010101" pitchFamily="2" charset="-122"/>
              </a:rPr>
              <a:t>5.</a:t>
            </a:r>
            <a:r>
              <a:rPr lang="zh-CN" altLang="en-US" sz="2800" b="1" dirty="0">
                <a:ea typeface="宋体" panose="02010600030101010101" pitchFamily="2" charset="-122"/>
              </a:rPr>
              <a:t>按贷款优惠情况，可分为硬贷款和软贷款；</a:t>
            </a:r>
            <a:endParaRPr lang="zh-CN" altLang="en-US" sz="2800" b="1" dirty="0">
              <a:ea typeface="宋体" panose="02010600030101010101" pitchFamily="2" charset="-122"/>
            </a:endParaRPr>
          </a:p>
          <a:p>
            <a:r>
              <a:rPr lang="en-US" altLang="zh-CN" sz="2800" b="1">
                <a:ea typeface="宋体" panose="02010600030101010101" pitchFamily="2" charset="-122"/>
              </a:rPr>
              <a:t>6.</a:t>
            </a:r>
            <a:r>
              <a:rPr lang="zh-CN" altLang="en-US" sz="2800" b="1" dirty="0">
                <a:ea typeface="宋体" panose="02010600030101010101" pitchFamily="2" charset="-122"/>
              </a:rPr>
              <a:t>按贷款利率的优惠情况分为无息贷款、低息贷款和市场利率贷款等；</a:t>
            </a:r>
            <a:endParaRPr lang="zh-CN" altLang="en-US" sz="2800" b="1" dirty="0">
              <a:ea typeface="宋体" panose="02010600030101010101" pitchFamily="2" charset="-122"/>
            </a:endParaRPr>
          </a:p>
          <a:p>
            <a:r>
              <a:rPr lang="en-US" altLang="zh-CN" sz="2800" b="1">
                <a:ea typeface="宋体" panose="02010600030101010101" pitchFamily="2" charset="-122"/>
              </a:rPr>
              <a:t>7.</a:t>
            </a:r>
            <a:r>
              <a:rPr lang="zh-CN" altLang="en-US" sz="2800" b="1" dirty="0">
                <a:ea typeface="宋体" panose="02010600030101010101" pitchFamily="2" charset="-122"/>
              </a:rPr>
              <a:t>按贷款利率的确定方式，可分为固定利率贷款和浮动利率贷款。</a:t>
            </a:r>
            <a:endParaRPr lang="zh-CN" altLang="en-US" sz="2800" b="1" dirty="0">
              <a:ea typeface="宋体" panose="02010600030101010101" pitchFamily="2" charset="-122"/>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标题 139265"/>
          <p:cNvSpPr>
            <a:spLocks noGrp="1"/>
          </p:cNvSpPr>
          <p:nvPr>
            <p:ph type="title"/>
          </p:nvPr>
        </p:nvSpPr>
        <p:spPr/>
        <p:txBody>
          <a:bodyPr anchor="ctr" anchorCtr="0"/>
          <a:p>
            <a:endParaRPr dirty="0">
              <a:ea typeface="宋体" panose="02010600030101010101" pitchFamily="2" charset="-122"/>
            </a:endParaRPr>
          </a:p>
        </p:txBody>
      </p:sp>
      <p:sp>
        <p:nvSpPr>
          <p:cNvPr id="139267" name="文本占位符 139266"/>
          <p:cNvSpPr>
            <a:spLocks noGrp="1"/>
          </p:cNvSpPr>
          <p:nvPr>
            <p:ph type="body" idx="1"/>
          </p:nvPr>
        </p:nvSpPr>
        <p:spPr>
          <a:xfrm>
            <a:off x="304800" y="1371600"/>
            <a:ext cx="8458200" cy="5334000"/>
          </a:xfrm>
        </p:spPr>
        <p:txBody>
          <a:bodyPr/>
          <a:p>
            <a:pPr>
              <a:lnSpc>
                <a:spcPct val="80000"/>
              </a:lnSpc>
            </a:pPr>
            <a:r>
              <a:rPr lang="zh-CN" altLang="en-US" sz="2800" b="1" dirty="0">
                <a:ea typeface="黑体" panose="02010609060101010101" charset="-122"/>
              </a:rPr>
              <a:t>三、我国对外债的分类</a:t>
            </a:r>
            <a:endParaRPr lang="zh-CN" altLang="en-US" sz="2800" b="1" dirty="0">
              <a:ea typeface="黑体" panose="02010609060101010101" charset="-122"/>
            </a:endParaRPr>
          </a:p>
          <a:p>
            <a:pPr>
              <a:lnSpc>
                <a:spcPct val="80000"/>
              </a:lnSpc>
            </a:pPr>
            <a:r>
              <a:rPr lang="en-US" altLang="zh-CN" sz="2800" b="1">
                <a:ea typeface="宋体" panose="02010600030101010101" pitchFamily="2" charset="-122"/>
              </a:rPr>
              <a:t>1.</a:t>
            </a:r>
            <a:r>
              <a:rPr lang="zh-CN" altLang="en-US" sz="2800" b="1" dirty="0">
                <a:ea typeface="宋体" panose="02010600030101010101" pitchFamily="2" charset="-122"/>
              </a:rPr>
              <a:t>根据外债来源划分</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a:t>
            </a:r>
            <a:r>
              <a:rPr lang="en-US" altLang="zh-CN" sz="2800" b="1">
                <a:ea typeface="宋体" panose="02010600030101010101" pitchFamily="2" charset="-122"/>
              </a:rPr>
              <a:t>1</a:t>
            </a:r>
            <a:r>
              <a:rPr lang="zh-CN" altLang="en-US" sz="2800" b="1" dirty="0">
                <a:ea typeface="宋体" panose="02010600030101010101" pitchFamily="2" charset="-122"/>
              </a:rPr>
              <a:t>）国际金融组织贷款</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  条件比较优惠、期限较长、平均利率较低。</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a:t>
            </a:r>
            <a:r>
              <a:rPr lang="en-US" altLang="zh-CN" sz="2800" b="1">
                <a:ea typeface="宋体" panose="02010600030101010101" pitchFamily="2" charset="-122"/>
              </a:rPr>
              <a:t>2</a:t>
            </a:r>
            <a:r>
              <a:rPr lang="zh-CN" altLang="en-US" sz="2800" b="1" dirty="0">
                <a:ea typeface="宋体" panose="02010600030101010101" pitchFamily="2" charset="-122"/>
              </a:rPr>
              <a:t>）外国政府贷款</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  金额大、利率低、期限长、附加条件较多</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a:t>
            </a:r>
            <a:r>
              <a:rPr lang="en-US" altLang="zh-CN" sz="2800" b="1">
                <a:ea typeface="宋体" panose="02010600030101010101" pitchFamily="2" charset="-122"/>
              </a:rPr>
              <a:t>3</a:t>
            </a:r>
            <a:r>
              <a:rPr lang="zh-CN" altLang="en-US" sz="2800" b="1" dirty="0">
                <a:ea typeface="宋体" panose="02010600030101010101" pitchFamily="2" charset="-122"/>
              </a:rPr>
              <a:t>）国际商业贷款</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   借用手续简便，使用限制较少、但借款成本较高</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a:t>
            </a:r>
            <a:r>
              <a:rPr lang="en-US" altLang="zh-CN" sz="2800" b="1">
                <a:ea typeface="宋体" panose="02010600030101010101" pitchFamily="2" charset="-122"/>
              </a:rPr>
              <a:t>4</a:t>
            </a:r>
            <a:r>
              <a:rPr lang="zh-CN" altLang="en-US" sz="2800" b="1" dirty="0">
                <a:ea typeface="宋体" panose="02010600030101010101" pitchFamily="2" charset="-122"/>
              </a:rPr>
              <a:t>）对外发行债券</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   用于大型项目建设</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a:t>
            </a:r>
            <a:r>
              <a:rPr lang="en-US" altLang="zh-CN" sz="2800" b="1">
                <a:ea typeface="宋体" panose="02010600030101010101" pitchFamily="2" charset="-122"/>
              </a:rPr>
              <a:t>5</a:t>
            </a:r>
            <a:r>
              <a:rPr lang="zh-CN" altLang="en-US" sz="2800" b="1" dirty="0">
                <a:ea typeface="宋体" panose="02010600030101010101" pitchFamily="2" charset="-122"/>
              </a:rPr>
              <a:t>）国际金融租赁</a:t>
            </a:r>
            <a:endParaRPr lang="zh-CN" altLang="en-US" sz="2800" b="1" dirty="0">
              <a:ea typeface="宋体" panose="02010600030101010101" pitchFamily="2" charset="-122"/>
            </a:endParaRPr>
          </a:p>
          <a:p>
            <a:pPr>
              <a:lnSpc>
                <a:spcPct val="80000"/>
              </a:lnSpc>
            </a:pPr>
            <a:r>
              <a:rPr lang="zh-CN" altLang="en-US" sz="2800" b="1" dirty="0">
                <a:ea typeface="宋体" panose="02010600030101010101" pitchFamily="2" charset="-122"/>
              </a:rPr>
              <a:t>   比较灵活</a:t>
            </a:r>
            <a:endParaRPr lang="zh-CN" altLang="en-US" sz="2800" b="1" dirty="0">
              <a:ea typeface="宋体" panose="02010600030101010101" pitchFamily="2" charset="-122"/>
            </a:endParaRPr>
          </a:p>
          <a:p>
            <a:pPr>
              <a:lnSpc>
                <a:spcPct val="80000"/>
              </a:lnSpc>
            </a:pPr>
            <a:r>
              <a:rPr lang="en-US" altLang="zh-CN" sz="2800" b="1">
                <a:ea typeface="宋体" panose="02010600030101010101" pitchFamily="2" charset="-122"/>
              </a:rPr>
              <a:t>2.</a:t>
            </a:r>
            <a:r>
              <a:rPr lang="zh-CN" altLang="en-US" sz="2800" b="1" dirty="0">
                <a:ea typeface="宋体" panose="02010600030101010101" pitchFamily="2" charset="-122"/>
              </a:rPr>
              <a:t>根据国内债务人身份划分</a:t>
            </a:r>
            <a:endParaRPr lang="zh-CN" altLang="en-US" sz="2800" b="1" dirty="0">
              <a:ea typeface="宋体" panose="02010600030101010101" pitchFamily="2"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标题 185345"/>
          <p:cNvSpPr>
            <a:spLocks noGrp="1"/>
          </p:cNvSpPr>
          <p:nvPr>
            <p:ph type="title"/>
          </p:nvPr>
        </p:nvSpPr>
        <p:spPr/>
        <p:txBody>
          <a:bodyPr anchor="ctr" anchorCtr="0"/>
          <a:p>
            <a:endParaRPr dirty="0">
              <a:ea typeface="宋体" panose="02010600030101010101" pitchFamily="2" charset="-122"/>
            </a:endParaRPr>
          </a:p>
        </p:txBody>
      </p:sp>
      <p:sp>
        <p:nvSpPr>
          <p:cNvPr id="185347" name="文本占位符 185346"/>
          <p:cNvSpPr>
            <a:spLocks noGrp="1"/>
          </p:cNvSpPr>
          <p:nvPr>
            <p:ph type="body" idx="1"/>
          </p:nvPr>
        </p:nvSpPr>
        <p:spPr>
          <a:xfrm>
            <a:off x="381000" y="1524000"/>
            <a:ext cx="8382000" cy="5105400"/>
          </a:xfrm>
        </p:spPr>
        <p:txBody>
          <a:bodyPr/>
          <a:p>
            <a:pPr>
              <a:lnSpc>
                <a:spcPct val="90000"/>
              </a:lnSpc>
            </a:pPr>
            <a:r>
              <a:rPr lang="zh-CN" altLang="en-US" sz="2400" b="1" dirty="0">
                <a:latin typeface="黑体" panose="02010609060101010101" charset="-122"/>
                <a:ea typeface="黑体" panose="02010609060101010101" charset="-122"/>
              </a:rPr>
              <a:t>四、外债的衡量指标</a:t>
            </a:r>
            <a:endParaRPr lang="zh-CN" altLang="en-US" sz="2400" b="1" dirty="0">
              <a:latin typeface="黑体" panose="02010609060101010101" charset="-122"/>
              <a:ea typeface="黑体" panose="02010609060101010101" charset="-122"/>
            </a:endParaRPr>
          </a:p>
          <a:p>
            <a:pPr>
              <a:lnSpc>
                <a:spcPct val="90000"/>
              </a:lnSpc>
            </a:pPr>
            <a:r>
              <a:rPr lang="en-US" altLang="zh-CN" sz="2400" b="1">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总量指标</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）债务余额</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）应偿还债务本息</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）当年新增外债</a:t>
            </a:r>
            <a:endParaRPr lang="zh-CN" altLang="en-US" sz="2400" b="1" dirty="0">
              <a:latin typeface="宋体" panose="02010600030101010101" pitchFamily="2" charset="-122"/>
              <a:ea typeface="宋体" panose="02010600030101010101" pitchFamily="2" charset="-122"/>
            </a:endParaRPr>
          </a:p>
          <a:p>
            <a:pPr>
              <a:lnSpc>
                <a:spcPct val="90000"/>
              </a:lnSpc>
            </a:pPr>
            <a:r>
              <a:rPr lang="en-US" altLang="zh-CN" sz="2400" b="1">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相对指标</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）负债率</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     国际上一般以</a:t>
            </a:r>
            <a:r>
              <a:rPr lang="en-US" altLang="zh-CN" sz="2400" b="1">
                <a:latin typeface="宋体" panose="02010600030101010101" pitchFamily="2" charset="-122"/>
                <a:ea typeface="宋体" panose="02010600030101010101" pitchFamily="2" charset="-122"/>
              </a:rPr>
              <a:t>20%</a:t>
            </a:r>
            <a:r>
              <a:rPr lang="zh-CN" altLang="en-US" sz="2400" b="1" dirty="0">
                <a:latin typeface="宋体" panose="02010600030101010101" pitchFamily="2" charset="-122"/>
                <a:ea typeface="宋体" panose="02010600030101010101" pitchFamily="2" charset="-122"/>
              </a:rPr>
              <a:t>为上限</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）债务率</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     国际上一般以</a:t>
            </a:r>
            <a:r>
              <a:rPr lang="en-US" altLang="zh-CN" sz="2400" b="1">
                <a:latin typeface="宋体" panose="02010600030101010101" pitchFamily="2" charset="-122"/>
                <a:ea typeface="宋体" panose="02010600030101010101" pitchFamily="2" charset="-122"/>
              </a:rPr>
              <a:t>100%</a:t>
            </a:r>
            <a:r>
              <a:rPr lang="zh-CN" altLang="en-US" sz="2400" b="1" dirty="0">
                <a:latin typeface="宋体" panose="02010600030101010101" pitchFamily="2" charset="-122"/>
                <a:ea typeface="宋体" panose="02010600030101010101" pitchFamily="2" charset="-122"/>
              </a:rPr>
              <a:t>为上限</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）偿债率</a:t>
            </a:r>
            <a:endParaRPr lang="zh-CN" altLang="en-US" sz="2400" b="1" dirty="0">
              <a:latin typeface="宋体" panose="02010600030101010101" pitchFamily="2" charset="-122"/>
              <a:ea typeface="宋体" panose="02010600030101010101" pitchFamily="2" charset="-122"/>
            </a:endParaRPr>
          </a:p>
          <a:p>
            <a:pPr>
              <a:lnSpc>
                <a:spcPct val="90000"/>
              </a:lnSpc>
            </a:pPr>
            <a:r>
              <a:rPr lang="zh-CN" altLang="en-US" sz="2400" b="1" dirty="0">
                <a:latin typeface="宋体" panose="02010600030101010101" pitchFamily="2" charset="-122"/>
                <a:ea typeface="宋体" panose="02010600030101010101" pitchFamily="2" charset="-122"/>
              </a:rPr>
              <a:t>     国际上一般以</a:t>
            </a:r>
            <a:r>
              <a:rPr lang="en-US" altLang="zh-CN" sz="2400" b="1">
                <a:latin typeface="宋体" panose="02010600030101010101" pitchFamily="2" charset="-122"/>
                <a:ea typeface="宋体" panose="02010600030101010101" pitchFamily="2" charset="-122"/>
              </a:rPr>
              <a:t>20%</a:t>
            </a:r>
            <a:r>
              <a:rPr lang="zh-CN" altLang="en-US" sz="2400" b="1" dirty="0">
                <a:latin typeface="宋体" panose="02010600030101010101" pitchFamily="2" charset="-122"/>
                <a:ea typeface="宋体" panose="02010600030101010101" pitchFamily="2" charset="-122"/>
              </a:rPr>
              <a:t>为上限</a:t>
            </a:r>
            <a:endParaRPr lang="zh-CN" altLang="en-US" sz="2400" b="1" dirty="0">
              <a:latin typeface="宋体" panose="02010600030101010101" pitchFamily="2" charset="-122"/>
              <a:ea typeface="宋体" panose="02010600030101010101" pitchFamily="2" charset="-122"/>
            </a:endParaRPr>
          </a:p>
          <a:p>
            <a:pPr>
              <a:lnSpc>
                <a:spcPct val="90000"/>
              </a:lnSpc>
            </a:pPr>
            <a:endParaRPr lang="zh-CN" altLang="en-US" sz="2400" b="1" dirty="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标题 140289"/>
          <p:cNvSpPr>
            <a:spLocks noGrp="1"/>
          </p:cNvSpPr>
          <p:nvPr>
            <p:ph type="title"/>
          </p:nvPr>
        </p:nvSpPr>
        <p:spPr/>
        <p:txBody>
          <a:bodyPr anchor="ctr" anchorCtr="0"/>
          <a:p>
            <a:r>
              <a:rPr lang="zh-CN" altLang="en-US" dirty="0">
                <a:ea typeface="宋体" panose="02010600030101010101" pitchFamily="2" charset="-122"/>
              </a:rPr>
              <a:t>第二节   外债管理的主要内容</a:t>
            </a:r>
            <a:endParaRPr lang="zh-CN" altLang="en-US" dirty="0">
              <a:ea typeface="宋体" panose="02010600030101010101" pitchFamily="2" charset="-122"/>
            </a:endParaRPr>
          </a:p>
        </p:txBody>
      </p:sp>
      <p:sp>
        <p:nvSpPr>
          <p:cNvPr id="140291" name="文本占位符 140290"/>
          <p:cNvSpPr>
            <a:spLocks noGrp="1"/>
          </p:cNvSpPr>
          <p:nvPr>
            <p:ph type="body" idx="1"/>
          </p:nvPr>
        </p:nvSpPr>
        <p:spPr>
          <a:xfrm>
            <a:off x="381000" y="1524000"/>
            <a:ext cx="8382000" cy="5105400"/>
          </a:xfrm>
        </p:spPr>
        <p:txBody>
          <a:bodyPr/>
          <a:p>
            <a:pPr>
              <a:lnSpc>
                <a:spcPct val="90000"/>
              </a:lnSpc>
            </a:pPr>
            <a:r>
              <a:rPr lang="zh-CN" altLang="en-US" sz="2800" b="1" dirty="0">
                <a:ea typeface="黑体" panose="02010609060101010101" charset="-122"/>
              </a:rPr>
              <a:t>一、外债规模管理</a:t>
            </a:r>
            <a:endParaRPr lang="zh-CN" altLang="en-US" sz="2400" b="1" dirty="0">
              <a:ea typeface="黑体" panose="02010609060101010101" charset="-122"/>
            </a:endParaRPr>
          </a:p>
          <a:p>
            <a:pPr>
              <a:lnSpc>
                <a:spcPct val="90000"/>
              </a:lnSpc>
            </a:pPr>
            <a:r>
              <a:rPr lang="zh-CN" altLang="en-US" sz="2400" b="1" dirty="0">
                <a:ea typeface="宋体" panose="02010600030101010101" pitchFamily="2" charset="-122"/>
              </a:rPr>
              <a:t>外债规模受三个因素影响：</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1.</a:t>
            </a:r>
            <a:r>
              <a:rPr lang="zh-CN" altLang="en-US" sz="2400" b="1" dirty="0">
                <a:ea typeface="宋体" panose="02010600030101010101" pitchFamily="2" charset="-122"/>
              </a:rPr>
              <a:t>经济建设对外债的需求量；</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2.</a:t>
            </a:r>
            <a:r>
              <a:rPr lang="zh-CN" altLang="en-US" sz="2400" b="1" dirty="0">
                <a:ea typeface="宋体" panose="02010600030101010101" pitchFamily="2" charset="-122"/>
              </a:rPr>
              <a:t>国际资本市场可供量；</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3.</a:t>
            </a:r>
            <a:r>
              <a:rPr lang="zh-CN" altLang="en-US" sz="2400" b="1" dirty="0">
                <a:ea typeface="宋体" panose="02010600030101010101" pitchFamily="2" charset="-122"/>
              </a:rPr>
              <a:t>本国承受外债的能力。</a:t>
            </a:r>
            <a:endParaRPr lang="zh-CN" altLang="en-US" sz="2400" b="1" dirty="0">
              <a:ea typeface="宋体" panose="02010600030101010101" pitchFamily="2" charset="-122"/>
            </a:endParaRPr>
          </a:p>
          <a:p>
            <a:pPr>
              <a:lnSpc>
                <a:spcPct val="90000"/>
              </a:lnSpc>
            </a:pPr>
            <a:r>
              <a:rPr lang="zh-CN" altLang="en-US" sz="2800" b="1" dirty="0">
                <a:ea typeface="黑体" panose="02010609060101010101" charset="-122"/>
              </a:rPr>
              <a:t>二、外债结构管理</a:t>
            </a:r>
            <a:endParaRPr lang="zh-CN" altLang="en-US" sz="2800" b="1" dirty="0">
              <a:ea typeface="黑体" panose="02010609060101010101" charset="-122"/>
            </a:endParaRPr>
          </a:p>
          <a:p>
            <a:pPr>
              <a:lnSpc>
                <a:spcPct val="90000"/>
              </a:lnSpc>
            </a:pPr>
            <a:r>
              <a:rPr lang="en-US" altLang="zh-CN" sz="2400" b="1">
                <a:ea typeface="宋体" panose="02010600030101010101" pitchFamily="2" charset="-122"/>
              </a:rPr>
              <a:t>1.</a:t>
            </a:r>
            <a:r>
              <a:rPr lang="zh-CN" altLang="en-US" sz="2400" b="1" dirty="0">
                <a:ea typeface="宋体" panose="02010600030101010101" pitchFamily="2" charset="-122"/>
              </a:rPr>
              <a:t>融资结构</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2.</a:t>
            </a:r>
            <a:r>
              <a:rPr lang="zh-CN" altLang="en-US" sz="2400" b="1" dirty="0">
                <a:ea typeface="宋体" panose="02010600030101010101" pitchFamily="2" charset="-122"/>
              </a:rPr>
              <a:t>期限结构管理</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3.</a:t>
            </a:r>
            <a:r>
              <a:rPr lang="zh-CN" altLang="en-US" sz="2400" b="1" dirty="0">
                <a:ea typeface="宋体" panose="02010600030101010101" pitchFamily="2" charset="-122"/>
              </a:rPr>
              <a:t>利率结构管理</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4.</a:t>
            </a:r>
            <a:r>
              <a:rPr lang="zh-CN" altLang="en-US" sz="2400" b="1" dirty="0">
                <a:ea typeface="宋体" panose="02010600030101010101" pitchFamily="2" charset="-122"/>
              </a:rPr>
              <a:t>币种结构管理</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5.</a:t>
            </a:r>
            <a:r>
              <a:rPr lang="zh-CN" altLang="en-US" sz="2400" b="1" dirty="0">
                <a:ea typeface="宋体" panose="02010600030101010101" pitchFamily="2" charset="-122"/>
              </a:rPr>
              <a:t>市场与国别结构管理</a:t>
            </a:r>
            <a:endParaRPr lang="zh-CN" altLang="en-US" sz="2400" b="1" dirty="0">
              <a:ea typeface="宋体" panose="02010600030101010101" pitchFamily="2" charset="-122"/>
            </a:endParaRPr>
          </a:p>
          <a:p>
            <a:pPr>
              <a:lnSpc>
                <a:spcPct val="90000"/>
              </a:lnSpc>
            </a:pPr>
            <a:r>
              <a:rPr lang="en-US" altLang="zh-CN" sz="2400" b="1">
                <a:ea typeface="宋体" panose="02010600030101010101" pitchFamily="2" charset="-122"/>
              </a:rPr>
              <a:t>6.</a:t>
            </a:r>
            <a:r>
              <a:rPr lang="zh-CN" altLang="en-US" sz="2400" b="1" dirty="0">
                <a:ea typeface="宋体" panose="02010600030101010101" pitchFamily="2" charset="-122"/>
              </a:rPr>
              <a:t>外债借款人结构</a:t>
            </a:r>
            <a:endParaRPr lang="zh-CN" altLang="en-US" sz="2400" b="1" dirty="0">
              <a:ea typeface="宋体" panose="02010600030101010101" pitchFamily="2" charset="-122"/>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标题 141313"/>
          <p:cNvSpPr>
            <a:spLocks noGrp="1"/>
          </p:cNvSpPr>
          <p:nvPr>
            <p:ph type="title"/>
          </p:nvPr>
        </p:nvSpPr>
        <p:spPr>
          <a:xfrm>
            <a:off x="381000" y="381000"/>
            <a:ext cx="8382000" cy="914400"/>
          </a:xfrm>
        </p:spPr>
        <p:txBody>
          <a:bodyPr anchor="ctr" anchorCtr="0"/>
          <a:p>
            <a:endParaRPr dirty="0">
              <a:ea typeface="宋体" panose="02010600030101010101" pitchFamily="2" charset="-122"/>
            </a:endParaRPr>
          </a:p>
        </p:txBody>
      </p:sp>
      <p:sp>
        <p:nvSpPr>
          <p:cNvPr id="141315" name="文本占位符 141314"/>
          <p:cNvSpPr>
            <a:spLocks noGrp="1"/>
          </p:cNvSpPr>
          <p:nvPr>
            <p:ph type="body" idx="1"/>
          </p:nvPr>
        </p:nvSpPr>
        <p:spPr>
          <a:xfrm>
            <a:off x="381000" y="1447800"/>
            <a:ext cx="8382000" cy="5257800"/>
          </a:xfrm>
        </p:spPr>
        <p:txBody>
          <a:bodyPr/>
          <a:p>
            <a:r>
              <a:rPr lang="zh-CN" altLang="en-US" b="1" dirty="0">
                <a:ea typeface="黑体" panose="02010609060101010101" charset="-122"/>
              </a:rPr>
              <a:t>三、外债投向管理</a:t>
            </a:r>
            <a:endParaRPr lang="zh-CN" altLang="en-US" b="1" dirty="0">
              <a:ea typeface="黑体" panose="02010609060101010101" charset="-122"/>
            </a:endParaRPr>
          </a:p>
          <a:p>
            <a:r>
              <a:rPr lang="en-US" altLang="zh-CN" b="1">
                <a:ea typeface="宋体" panose="02010600030101010101" pitchFamily="2" charset="-122"/>
              </a:rPr>
              <a:t>1.</a:t>
            </a:r>
            <a:r>
              <a:rPr lang="zh-CN" altLang="en-US" b="1" dirty="0">
                <a:ea typeface="宋体" panose="02010600030101010101" pitchFamily="2" charset="-122"/>
              </a:rPr>
              <a:t>政府贷款和国际金融组织的贷款投向国家重点项目和基础产业</a:t>
            </a:r>
            <a:endParaRPr lang="zh-CN" altLang="en-US" b="1" dirty="0">
              <a:ea typeface="宋体" panose="02010600030101010101" pitchFamily="2" charset="-122"/>
            </a:endParaRPr>
          </a:p>
          <a:p>
            <a:r>
              <a:rPr lang="en-US" altLang="zh-CN" b="1">
                <a:ea typeface="宋体" panose="02010600030101010101" pitchFamily="2" charset="-122"/>
              </a:rPr>
              <a:t>2.</a:t>
            </a:r>
            <a:r>
              <a:rPr lang="zh-CN" altLang="en-US" b="1" dirty="0">
                <a:ea typeface="宋体" panose="02010600030101010101" pitchFamily="2" charset="-122"/>
              </a:rPr>
              <a:t>商业贷款主要投向创汇能力强、回收期短的项目</a:t>
            </a:r>
            <a:endParaRPr lang="zh-CN" altLang="en-US" b="1" dirty="0">
              <a:ea typeface="宋体" panose="02010600030101010101" pitchFamily="2" charset="-122"/>
            </a:endParaRPr>
          </a:p>
          <a:p>
            <a:r>
              <a:rPr lang="en-US" altLang="zh-CN" b="1">
                <a:ea typeface="宋体" panose="02010600030101010101" pitchFamily="2" charset="-122"/>
              </a:rPr>
              <a:t>3.</a:t>
            </a:r>
            <a:r>
              <a:rPr lang="zh-CN" altLang="en-US" b="1" dirty="0">
                <a:ea typeface="宋体" panose="02010600030101010101" pitchFamily="2" charset="-122"/>
              </a:rPr>
              <a:t>短期贷款只能用于流动资金和临时周转</a:t>
            </a:r>
            <a:endParaRPr lang="zh-CN" altLang="en-US" b="1" dirty="0">
              <a:ea typeface="宋体" panose="02010600030101010101" pitchFamily="2" charset="-122"/>
            </a:endParaRPr>
          </a:p>
          <a:p>
            <a:r>
              <a:rPr lang="en-US" altLang="zh-CN" b="1">
                <a:ea typeface="宋体" panose="02010600030101010101" pitchFamily="2" charset="-122"/>
              </a:rPr>
              <a:t>4.</a:t>
            </a:r>
            <a:r>
              <a:rPr lang="zh-CN" altLang="en-US" b="1" dirty="0">
                <a:ea typeface="宋体" panose="02010600030101010101" pitchFamily="2" charset="-122"/>
              </a:rPr>
              <a:t>采用不同形式的外债投入</a:t>
            </a:r>
            <a:endParaRPr lang="zh-CN" altLang="en-US" b="1" dirty="0">
              <a:ea typeface="宋体" panose="02010600030101010101" pitchFamily="2" charset="-122"/>
            </a:endParaRPr>
          </a:p>
          <a:p>
            <a:r>
              <a:rPr lang="en-US" altLang="zh-CN" b="1">
                <a:ea typeface="宋体" panose="02010600030101010101" pitchFamily="2" charset="-122"/>
              </a:rPr>
              <a:t>5.</a:t>
            </a:r>
            <a:r>
              <a:rPr lang="zh-CN" altLang="en-US" b="1" dirty="0">
                <a:ea typeface="宋体" panose="02010600030101010101" pitchFamily="2" charset="-122"/>
              </a:rPr>
              <a:t>创汇、非创汇、社会效益项目要保持适度比例和格局</a:t>
            </a:r>
            <a:endParaRPr lang="zh-CN" altLang="en-US" b="1" dirty="0">
              <a:ea typeface="宋体" panose="02010600030101010101" pitchFamily="2" charset="-122"/>
            </a:endParaRPr>
          </a:p>
        </p:txBody>
      </p:sp>
    </p:spTree>
  </p:cSld>
  <p:clrMapOvr>
    <a:masterClrMapping/>
  </p:clrMapOvr>
  <p:transition>
    <p:fade/>
  </p:transition>
</p:sld>
</file>

<file path=ppt/tags/tag1.xml><?xml version="1.0" encoding="utf-8"?>
<p:tagLst xmlns:p="http://schemas.openxmlformats.org/presentationml/2006/main">
  <p:tag name="commondata" val="eyJoZGlkIjoiMTQxM2RlMmY1OTE4YmY5ZjhlYWQ4NmUzOWIxMmQ5NWU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2196</Words>
  <Application>WPS 演示</Application>
  <PresentationFormat>全屏显示(4:3)</PresentationFormat>
  <Paragraphs>167</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Wingdings 3</vt:lpstr>
      <vt:lpstr>Verdana</vt:lpstr>
      <vt:lpstr>Wingdings 2</vt:lpstr>
      <vt:lpstr>华文琥珀</vt:lpstr>
      <vt:lpstr>华文楷体</vt:lpstr>
      <vt:lpstr>Lucida Sans Unicode</vt:lpstr>
      <vt:lpstr>微软雅黑</vt:lpstr>
      <vt:lpstr>Arial Unicode MS</vt:lpstr>
      <vt:lpstr>黑体</vt:lpstr>
      <vt:lpstr>Calibri</vt:lpstr>
      <vt:lpstr>聚合</vt:lpstr>
      <vt:lpstr>   国际金融      第8章  国际结算                      </vt:lpstr>
      <vt:lpstr>PowerPoint 演示文稿</vt:lpstr>
      <vt:lpstr>第一节    外债管理概述</vt:lpstr>
      <vt:lpstr>PowerPoint 演示文稿</vt:lpstr>
      <vt:lpstr>PowerPoint 演示文稿</vt:lpstr>
      <vt:lpstr>PowerPoint 演示文稿</vt:lpstr>
      <vt:lpstr>PowerPoint 演示文稿</vt:lpstr>
      <vt:lpstr>第二节   外债管理的主要内容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我国的外债管理</vt:lpstr>
      <vt:lpstr>PowerPoint 演示文稿</vt:lpstr>
      <vt:lpstr>PowerPoint 演示文稿</vt:lpstr>
      <vt:lpstr>PowerPoint 演示文稿</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岁月静好</cp:lastModifiedBy>
  <cp:revision>168</cp:revision>
  <dcterms:created xsi:type="dcterms:W3CDTF">2007-02-20T07:59:00Z</dcterms:created>
  <dcterms:modified xsi:type="dcterms:W3CDTF">2024-08-23T12:58:44Z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F922F4F1A8154BFDA6A85F5A8C619931_13</vt:lpwstr>
  </property>
  <property fmtid="{D5CDD505-2E9C-101B-9397-08002B2CF9AE}" pid="3" name="KSOProductBuildVer">
    <vt:lpwstr>2052-12.1.0.16120</vt:lpwstr>
  </property>
</Properties>
</file>